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7" r:id="rId3"/>
  </p:sldIdLst>
  <p:sldSz cx="36180713" cy="51120675"/>
  <p:notesSz cx="6669088" cy="99266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p:scale>
          <a:sx n="41" d="100"/>
          <a:sy n="41" d="100"/>
        </p:scale>
        <p:origin x="168" y="-22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Title 1"/>
          <p:cNvSpPr>
            <a:spLocks noGrp="1"/>
          </p:cNvSpPr>
          <p:nvPr>
            <p:ph type="ctrTitle"/>
          </p:nvPr>
        </p:nvSpPr>
        <p:spPr>
          <a:xfrm>
            <a:off x="2713554" y="8366281"/>
            <a:ext cx="30753606" cy="17797568"/>
          </a:xfrm>
        </p:spPr>
        <p:txBody>
          <a:bodyPr anchor="b"/>
          <a:lstStyle>
            <a:lvl1pPr algn="ctr">
              <a:defRPr sz="23741"/>
            </a:lvl1pPr>
          </a:lstStyle>
          <a:p>
            <a:r>
              <a:rPr lang="ru-RU"/>
              <a:t>Образец заголовка</a:t>
            </a:r>
            <a:endParaRPr lang="en-US" dirty="0"/>
          </a:p>
        </p:txBody>
      </p:sp>
      <p:sp>
        <p:nvSpPr>
          <p:cNvPr id="3" name="Subtitle 2"/>
          <p:cNvSpPr>
            <a:spLocks noGrp="1"/>
          </p:cNvSpPr>
          <p:nvPr>
            <p:ph type="subTitle" idx="1"/>
          </p:nvPr>
        </p:nvSpPr>
        <p:spPr>
          <a:xfrm>
            <a:off x="4522589" y="26850192"/>
            <a:ext cx="27135535" cy="12342326"/>
          </a:xfrm>
        </p:spPr>
        <p:txBody>
          <a:bodyPr/>
          <a:lstStyle>
            <a:lvl1pPr marL="0" indent="0" algn="ctr">
              <a:buNone/>
              <a:defRPr sz="9496"/>
            </a:lvl1pPr>
            <a:lvl2pPr marL="1809049" indent="0" algn="ctr">
              <a:buNone/>
              <a:defRPr sz="7914"/>
            </a:lvl2pPr>
            <a:lvl3pPr marL="3618098" indent="0" algn="ctr">
              <a:buNone/>
              <a:defRPr sz="7122"/>
            </a:lvl3pPr>
            <a:lvl4pPr marL="5427147" indent="0" algn="ctr">
              <a:buNone/>
              <a:defRPr sz="6331"/>
            </a:lvl4pPr>
            <a:lvl5pPr marL="7236196" indent="0" algn="ctr">
              <a:buNone/>
              <a:defRPr sz="6331"/>
            </a:lvl5pPr>
            <a:lvl6pPr marL="9045245" indent="0" algn="ctr">
              <a:buNone/>
              <a:defRPr sz="6331"/>
            </a:lvl6pPr>
            <a:lvl7pPr marL="10854294" indent="0" algn="ctr">
              <a:buNone/>
              <a:defRPr sz="6331"/>
            </a:lvl7pPr>
            <a:lvl8pPr marL="12663343" indent="0" algn="ctr">
              <a:buNone/>
              <a:defRPr sz="6331"/>
            </a:lvl8pPr>
            <a:lvl9pPr marL="14472392" indent="0" algn="ctr">
              <a:buNone/>
              <a:defRPr sz="6331"/>
            </a:lvl9pPr>
          </a:lstStyle>
          <a:p>
            <a:r>
              <a:rPr lang="ru-RU"/>
              <a:t>Образец подзаголовка</a:t>
            </a:r>
            <a:endParaRPr lang="en-US" dirty="0"/>
          </a:p>
        </p:txBody>
      </p:sp>
      <p:sp>
        <p:nvSpPr>
          <p:cNvPr id="4" name="Date Placeholder 3"/>
          <p:cNvSpPr>
            <a:spLocks noGrp="1"/>
          </p:cNvSpPr>
          <p:nvPr>
            <p:ph type="dt" sz="half" idx="10"/>
          </p:nvPr>
        </p:nvSpPr>
        <p:spPr/>
        <p:txBody>
          <a:bodyPr/>
          <a:lstStyle/>
          <a:p>
            <a:fld id="{58ACCDC3-4D5A-4B21-B666-09C2D118AAEC}" type="datetimeFigureOut">
              <a:rPr lang="ru-RU" smtClean="0"/>
              <a:t>29.09.2021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151723734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Vertical Text Placeholder 2"/>
          <p:cNvSpPr>
            <a:spLocks noGrp="1"/>
          </p:cNvSpPr>
          <p:nvPr>
            <p:ph type="body" orient="vert" idx="1"/>
          </p:nvPr>
        </p:nvSpPr>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58ACCDC3-4D5A-4B21-B666-09C2D118AAEC}" type="datetimeFigureOut">
              <a:rPr lang="ru-RU" smtClean="0"/>
              <a:t>29.09.2021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69047313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25891825" y="2721703"/>
            <a:ext cx="7801466" cy="43322409"/>
          </a:xfrm>
        </p:spPr>
        <p:txBody>
          <a:bodyPr vert="eaVert"/>
          <a:lstStyle/>
          <a:p>
            <a:r>
              <a:rPr lang="ru-RU"/>
              <a:t>Образец заголовка</a:t>
            </a:r>
            <a:endParaRPr lang="en-US" dirty="0"/>
          </a:p>
        </p:txBody>
      </p:sp>
      <p:sp>
        <p:nvSpPr>
          <p:cNvPr id="3" name="Vertical Text Placeholder 2"/>
          <p:cNvSpPr>
            <a:spLocks noGrp="1"/>
          </p:cNvSpPr>
          <p:nvPr>
            <p:ph type="body" orient="vert" idx="1"/>
          </p:nvPr>
        </p:nvSpPr>
        <p:spPr>
          <a:xfrm>
            <a:off x="2487426" y="2721703"/>
            <a:ext cx="22952140" cy="43322409"/>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58ACCDC3-4D5A-4B21-B666-09C2D118AAEC}" type="datetimeFigureOut">
              <a:rPr lang="ru-RU" smtClean="0"/>
              <a:t>29.09.2021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11196846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idx="1"/>
          </p:nvPr>
        </p:nvSpPr>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58ACCDC3-4D5A-4B21-B666-09C2D118AAEC}" type="datetimeFigureOut">
              <a:rPr lang="ru-RU" smtClean="0"/>
              <a:t>29.09.2021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204181099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2468582" y="12744683"/>
            <a:ext cx="31205865" cy="21264777"/>
          </a:xfrm>
        </p:spPr>
        <p:txBody>
          <a:bodyPr anchor="b"/>
          <a:lstStyle>
            <a:lvl1pPr>
              <a:defRPr sz="23741"/>
            </a:lvl1pPr>
          </a:lstStyle>
          <a:p>
            <a:r>
              <a:rPr lang="ru-RU"/>
              <a:t>Образец заголовка</a:t>
            </a:r>
            <a:endParaRPr lang="en-US" dirty="0"/>
          </a:p>
        </p:txBody>
      </p:sp>
      <p:sp>
        <p:nvSpPr>
          <p:cNvPr id="3" name="Text Placeholder 2"/>
          <p:cNvSpPr>
            <a:spLocks noGrp="1"/>
          </p:cNvSpPr>
          <p:nvPr>
            <p:ph type="body" idx="1"/>
          </p:nvPr>
        </p:nvSpPr>
        <p:spPr>
          <a:xfrm>
            <a:off x="2468582" y="34210633"/>
            <a:ext cx="31205865" cy="11182644"/>
          </a:xfrm>
        </p:spPr>
        <p:txBody>
          <a:bodyPr/>
          <a:lstStyle>
            <a:lvl1pPr marL="0" indent="0">
              <a:buNone/>
              <a:defRPr sz="9496">
                <a:solidFill>
                  <a:schemeClr val="tx1"/>
                </a:solidFill>
              </a:defRPr>
            </a:lvl1pPr>
            <a:lvl2pPr marL="1809049" indent="0">
              <a:buNone/>
              <a:defRPr sz="7914">
                <a:solidFill>
                  <a:schemeClr val="tx1">
                    <a:tint val="75000"/>
                  </a:schemeClr>
                </a:solidFill>
              </a:defRPr>
            </a:lvl2pPr>
            <a:lvl3pPr marL="3618098" indent="0">
              <a:buNone/>
              <a:defRPr sz="7122">
                <a:solidFill>
                  <a:schemeClr val="tx1">
                    <a:tint val="75000"/>
                  </a:schemeClr>
                </a:solidFill>
              </a:defRPr>
            </a:lvl3pPr>
            <a:lvl4pPr marL="5427147" indent="0">
              <a:buNone/>
              <a:defRPr sz="6331">
                <a:solidFill>
                  <a:schemeClr val="tx1">
                    <a:tint val="75000"/>
                  </a:schemeClr>
                </a:solidFill>
              </a:defRPr>
            </a:lvl4pPr>
            <a:lvl5pPr marL="7236196" indent="0">
              <a:buNone/>
              <a:defRPr sz="6331">
                <a:solidFill>
                  <a:schemeClr val="tx1">
                    <a:tint val="75000"/>
                  </a:schemeClr>
                </a:solidFill>
              </a:defRPr>
            </a:lvl5pPr>
            <a:lvl6pPr marL="9045245" indent="0">
              <a:buNone/>
              <a:defRPr sz="6331">
                <a:solidFill>
                  <a:schemeClr val="tx1">
                    <a:tint val="75000"/>
                  </a:schemeClr>
                </a:solidFill>
              </a:defRPr>
            </a:lvl6pPr>
            <a:lvl7pPr marL="10854294" indent="0">
              <a:buNone/>
              <a:defRPr sz="6331">
                <a:solidFill>
                  <a:schemeClr val="tx1">
                    <a:tint val="75000"/>
                  </a:schemeClr>
                </a:solidFill>
              </a:defRPr>
            </a:lvl7pPr>
            <a:lvl8pPr marL="12663343" indent="0">
              <a:buNone/>
              <a:defRPr sz="6331">
                <a:solidFill>
                  <a:schemeClr val="tx1">
                    <a:tint val="75000"/>
                  </a:schemeClr>
                </a:solidFill>
              </a:defRPr>
            </a:lvl8pPr>
            <a:lvl9pPr marL="14472392" indent="0">
              <a:buNone/>
              <a:defRPr sz="6331">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58ACCDC3-4D5A-4B21-B666-09C2D118AAEC}" type="datetimeFigureOut">
              <a:rPr lang="ru-RU" smtClean="0"/>
              <a:t>29.09.2021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319616041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sz="half" idx="1"/>
          </p:nvPr>
        </p:nvSpPr>
        <p:spPr>
          <a:xfrm>
            <a:off x="2487424" y="13608513"/>
            <a:ext cx="15376803" cy="32435599"/>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Content Placeholder 3"/>
          <p:cNvSpPr>
            <a:spLocks noGrp="1"/>
          </p:cNvSpPr>
          <p:nvPr>
            <p:ph sz="half" idx="2"/>
          </p:nvPr>
        </p:nvSpPr>
        <p:spPr>
          <a:xfrm>
            <a:off x="18316486" y="13608513"/>
            <a:ext cx="15376803" cy="32435599"/>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Date Placeholder 4"/>
          <p:cNvSpPr>
            <a:spLocks noGrp="1"/>
          </p:cNvSpPr>
          <p:nvPr>
            <p:ph type="dt" sz="half" idx="10"/>
          </p:nvPr>
        </p:nvSpPr>
        <p:spPr/>
        <p:txBody>
          <a:bodyPr/>
          <a:lstStyle/>
          <a:p>
            <a:fld id="{58ACCDC3-4D5A-4B21-B666-09C2D118AAEC}" type="datetimeFigureOut">
              <a:rPr lang="ru-RU" smtClean="0"/>
              <a:t>29.09.2021</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41441011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Title 1"/>
          <p:cNvSpPr>
            <a:spLocks noGrp="1"/>
          </p:cNvSpPr>
          <p:nvPr>
            <p:ph type="title"/>
          </p:nvPr>
        </p:nvSpPr>
        <p:spPr>
          <a:xfrm>
            <a:off x="2492137" y="2721714"/>
            <a:ext cx="31205865" cy="9880968"/>
          </a:xfrm>
        </p:spPr>
        <p:txBody>
          <a:bodyPr/>
          <a:lstStyle/>
          <a:p>
            <a:r>
              <a:rPr lang="ru-RU"/>
              <a:t>Образец заголовка</a:t>
            </a:r>
            <a:endParaRPr lang="en-US" dirty="0"/>
          </a:p>
        </p:txBody>
      </p:sp>
      <p:sp>
        <p:nvSpPr>
          <p:cNvPr id="3" name="Text Placeholder 2"/>
          <p:cNvSpPr>
            <a:spLocks noGrp="1"/>
          </p:cNvSpPr>
          <p:nvPr>
            <p:ph type="body" idx="1"/>
          </p:nvPr>
        </p:nvSpPr>
        <p:spPr>
          <a:xfrm>
            <a:off x="2492141" y="12531669"/>
            <a:ext cx="15306135" cy="6141577"/>
          </a:xfrm>
        </p:spPr>
        <p:txBody>
          <a:bodyPr anchor="b"/>
          <a:lstStyle>
            <a:lvl1pPr marL="0" indent="0">
              <a:buNone/>
              <a:defRPr sz="9496" b="1"/>
            </a:lvl1pPr>
            <a:lvl2pPr marL="1809049" indent="0">
              <a:buNone/>
              <a:defRPr sz="7914" b="1"/>
            </a:lvl2pPr>
            <a:lvl3pPr marL="3618098" indent="0">
              <a:buNone/>
              <a:defRPr sz="7122" b="1"/>
            </a:lvl3pPr>
            <a:lvl4pPr marL="5427147" indent="0">
              <a:buNone/>
              <a:defRPr sz="6331" b="1"/>
            </a:lvl4pPr>
            <a:lvl5pPr marL="7236196" indent="0">
              <a:buNone/>
              <a:defRPr sz="6331" b="1"/>
            </a:lvl5pPr>
            <a:lvl6pPr marL="9045245" indent="0">
              <a:buNone/>
              <a:defRPr sz="6331" b="1"/>
            </a:lvl6pPr>
            <a:lvl7pPr marL="10854294" indent="0">
              <a:buNone/>
              <a:defRPr sz="6331" b="1"/>
            </a:lvl7pPr>
            <a:lvl8pPr marL="12663343" indent="0">
              <a:buNone/>
              <a:defRPr sz="6331" b="1"/>
            </a:lvl8pPr>
            <a:lvl9pPr marL="14472392" indent="0">
              <a:buNone/>
              <a:defRPr sz="6331" b="1"/>
            </a:lvl9pPr>
          </a:lstStyle>
          <a:p>
            <a:pPr lvl="0"/>
            <a:r>
              <a:rPr lang="ru-RU"/>
              <a:t>Образец текста</a:t>
            </a:r>
          </a:p>
        </p:txBody>
      </p:sp>
      <p:sp>
        <p:nvSpPr>
          <p:cNvPr id="4" name="Content Placeholder 3"/>
          <p:cNvSpPr>
            <a:spLocks noGrp="1"/>
          </p:cNvSpPr>
          <p:nvPr>
            <p:ph sz="half" idx="2"/>
          </p:nvPr>
        </p:nvSpPr>
        <p:spPr>
          <a:xfrm>
            <a:off x="2492141" y="18673247"/>
            <a:ext cx="15306135" cy="27465533"/>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Text Placeholder 4"/>
          <p:cNvSpPr>
            <a:spLocks noGrp="1"/>
          </p:cNvSpPr>
          <p:nvPr>
            <p:ph type="body" sz="quarter" idx="3"/>
          </p:nvPr>
        </p:nvSpPr>
        <p:spPr>
          <a:xfrm>
            <a:off x="18316488" y="12531669"/>
            <a:ext cx="15381516" cy="6141577"/>
          </a:xfrm>
        </p:spPr>
        <p:txBody>
          <a:bodyPr anchor="b"/>
          <a:lstStyle>
            <a:lvl1pPr marL="0" indent="0">
              <a:buNone/>
              <a:defRPr sz="9496" b="1"/>
            </a:lvl1pPr>
            <a:lvl2pPr marL="1809049" indent="0">
              <a:buNone/>
              <a:defRPr sz="7914" b="1"/>
            </a:lvl2pPr>
            <a:lvl3pPr marL="3618098" indent="0">
              <a:buNone/>
              <a:defRPr sz="7122" b="1"/>
            </a:lvl3pPr>
            <a:lvl4pPr marL="5427147" indent="0">
              <a:buNone/>
              <a:defRPr sz="6331" b="1"/>
            </a:lvl4pPr>
            <a:lvl5pPr marL="7236196" indent="0">
              <a:buNone/>
              <a:defRPr sz="6331" b="1"/>
            </a:lvl5pPr>
            <a:lvl6pPr marL="9045245" indent="0">
              <a:buNone/>
              <a:defRPr sz="6331" b="1"/>
            </a:lvl6pPr>
            <a:lvl7pPr marL="10854294" indent="0">
              <a:buNone/>
              <a:defRPr sz="6331" b="1"/>
            </a:lvl7pPr>
            <a:lvl8pPr marL="12663343" indent="0">
              <a:buNone/>
              <a:defRPr sz="6331" b="1"/>
            </a:lvl8pPr>
            <a:lvl9pPr marL="14472392" indent="0">
              <a:buNone/>
              <a:defRPr sz="6331" b="1"/>
            </a:lvl9pPr>
          </a:lstStyle>
          <a:p>
            <a:pPr lvl="0"/>
            <a:r>
              <a:rPr lang="ru-RU"/>
              <a:t>Образец текста</a:t>
            </a:r>
          </a:p>
        </p:txBody>
      </p:sp>
      <p:sp>
        <p:nvSpPr>
          <p:cNvPr id="6" name="Content Placeholder 5"/>
          <p:cNvSpPr>
            <a:spLocks noGrp="1"/>
          </p:cNvSpPr>
          <p:nvPr>
            <p:ph sz="quarter" idx="4"/>
          </p:nvPr>
        </p:nvSpPr>
        <p:spPr>
          <a:xfrm>
            <a:off x="18316488" y="18673247"/>
            <a:ext cx="15381516" cy="27465533"/>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7" name="Date Placeholder 6"/>
          <p:cNvSpPr>
            <a:spLocks noGrp="1"/>
          </p:cNvSpPr>
          <p:nvPr>
            <p:ph type="dt" sz="half" idx="10"/>
          </p:nvPr>
        </p:nvSpPr>
        <p:spPr/>
        <p:txBody>
          <a:bodyPr/>
          <a:lstStyle/>
          <a:p>
            <a:fld id="{58ACCDC3-4D5A-4B21-B666-09C2D118AAEC}" type="datetimeFigureOut">
              <a:rPr lang="ru-RU" smtClean="0"/>
              <a:t>29.09.2021</a:t>
            </a:fld>
            <a:endParaRPr lang="ru-RU"/>
          </a:p>
        </p:txBody>
      </p:sp>
      <p:sp>
        <p:nvSpPr>
          <p:cNvPr id="8" name="Footer Placeholder 7"/>
          <p:cNvSpPr>
            <a:spLocks noGrp="1"/>
          </p:cNvSpPr>
          <p:nvPr>
            <p:ph type="ftr" sz="quarter" idx="11"/>
          </p:nvPr>
        </p:nvSpPr>
        <p:spPr/>
        <p:txBody>
          <a:bodyPr/>
          <a:lstStyle/>
          <a:p>
            <a:endParaRPr lang="ru-RU"/>
          </a:p>
        </p:txBody>
      </p:sp>
      <p:sp>
        <p:nvSpPr>
          <p:cNvPr id="9" name="Slide Number Placeholder 8"/>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306438442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Date Placeholder 2"/>
          <p:cNvSpPr>
            <a:spLocks noGrp="1"/>
          </p:cNvSpPr>
          <p:nvPr>
            <p:ph type="dt" sz="half" idx="10"/>
          </p:nvPr>
        </p:nvSpPr>
        <p:spPr/>
        <p:txBody>
          <a:bodyPr/>
          <a:lstStyle/>
          <a:p>
            <a:fld id="{58ACCDC3-4D5A-4B21-B666-09C2D118AAEC}" type="datetimeFigureOut">
              <a:rPr lang="ru-RU" smtClean="0"/>
              <a:t>29.09.2021</a:t>
            </a:fld>
            <a:endParaRPr lang="ru-RU"/>
          </a:p>
        </p:txBody>
      </p:sp>
      <p:sp>
        <p:nvSpPr>
          <p:cNvPr id="4" name="Footer Placeholder 3"/>
          <p:cNvSpPr>
            <a:spLocks noGrp="1"/>
          </p:cNvSpPr>
          <p:nvPr>
            <p:ph type="ftr" sz="quarter" idx="11"/>
          </p:nvPr>
        </p:nvSpPr>
        <p:spPr/>
        <p:txBody>
          <a:bodyPr/>
          <a:lstStyle/>
          <a:p>
            <a:endParaRPr lang="ru-RU"/>
          </a:p>
        </p:txBody>
      </p:sp>
      <p:sp>
        <p:nvSpPr>
          <p:cNvPr id="5" name="Slide Number Placeholder 4"/>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42868677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8ACCDC3-4D5A-4B21-B666-09C2D118AAEC}" type="datetimeFigureOut">
              <a:rPr lang="ru-RU" smtClean="0"/>
              <a:t>29.09.2021</a:t>
            </a:fld>
            <a:endParaRPr lang="ru-RU"/>
          </a:p>
        </p:txBody>
      </p:sp>
      <p:sp>
        <p:nvSpPr>
          <p:cNvPr id="3" name="Footer Placeholder 2"/>
          <p:cNvSpPr>
            <a:spLocks noGrp="1"/>
          </p:cNvSpPr>
          <p:nvPr>
            <p:ph type="ftr" sz="quarter" idx="11"/>
          </p:nvPr>
        </p:nvSpPr>
        <p:spPr/>
        <p:txBody>
          <a:bodyPr/>
          <a:lstStyle/>
          <a:p>
            <a:endParaRPr lang="ru-RU"/>
          </a:p>
        </p:txBody>
      </p:sp>
      <p:sp>
        <p:nvSpPr>
          <p:cNvPr id="4" name="Slide Number Placeholder 3"/>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407329497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492136" y="3408045"/>
            <a:ext cx="11669222" cy="11928158"/>
          </a:xfrm>
        </p:spPr>
        <p:txBody>
          <a:bodyPr anchor="b"/>
          <a:lstStyle>
            <a:lvl1pPr>
              <a:defRPr sz="12662"/>
            </a:lvl1pPr>
          </a:lstStyle>
          <a:p>
            <a:r>
              <a:rPr lang="ru-RU"/>
              <a:t>Образец заголовка</a:t>
            </a:r>
            <a:endParaRPr lang="en-US" dirty="0"/>
          </a:p>
        </p:txBody>
      </p:sp>
      <p:sp>
        <p:nvSpPr>
          <p:cNvPr id="3" name="Content Placeholder 2"/>
          <p:cNvSpPr>
            <a:spLocks noGrp="1"/>
          </p:cNvSpPr>
          <p:nvPr>
            <p:ph idx="1"/>
          </p:nvPr>
        </p:nvSpPr>
        <p:spPr>
          <a:xfrm>
            <a:off x="15381516" y="7360442"/>
            <a:ext cx="18316486" cy="36328813"/>
          </a:xfrm>
        </p:spPr>
        <p:txBody>
          <a:bodyPr/>
          <a:lstStyle>
            <a:lvl1pPr>
              <a:defRPr sz="12662"/>
            </a:lvl1pPr>
            <a:lvl2pPr>
              <a:defRPr sz="11079"/>
            </a:lvl2pPr>
            <a:lvl3pPr>
              <a:defRPr sz="9496"/>
            </a:lvl3pPr>
            <a:lvl4pPr>
              <a:defRPr sz="7914"/>
            </a:lvl4pPr>
            <a:lvl5pPr>
              <a:defRPr sz="7914"/>
            </a:lvl5pPr>
            <a:lvl6pPr>
              <a:defRPr sz="7914"/>
            </a:lvl6pPr>
            <a:lvl7pPr>
              <a:defRPr sz="7914"/>
            </a:lvl7pPr>
            <a:lvl8pPr>
              <a:defRPr sz="7914"/>
            </a:lvl8pPr>
            <a:lvl9pPr>
              <a:defRPr sz="7914"/>
            </a:lvl9p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Text Placeholder 3"/>
          <p:cNvSpPr>
            <a:spLocks noGrp="1"/>
          </p:cNvSpPr>
          <p:nvPr>
            <p:ph type="body" sz="half" idx="2"/>
          </p:nvPr>
        </p:nvSpPr>
        <p:spPr>
          <a:xfrm>
            <a:off x="2492136" y="15336203"/>
            <a:ext cx="11669222" cy="28412212"/>
          </a:xfrm>
        </p:spPr>
        <p:txBody>
          <a:bodyPr/>
          <a:lstStyle>
            <a:lvl1pPr marL="0" indent="0">
              <a:buNone/>
              <a:defRPr sz="6331"/>
            </a:lvl1pPr>
            <a:lvl2pPr marL="1809049" indent="0">
              <a:buNone/>
              <a:defRPr sz="5540"/>
            </a:lvl2pPr>
            <a:lvl3pPr marL="3618098" indent="0">
              <a:buNone/>
              <a:defRPr sz="4748"/>
            </a:lvl3pPr>
            <a:lvl4pPr marL="5427147" indent="0">
              <a:buNone/>
              <a:defRPr sz="3957"/>
            </a:lvl4pPr>
            <a:lvl5pPr marL="7236196" indent="0">
              <a:buNone/>
              <a:defRPr sz="3957"/>
            </a:lvl5pPr>
            <a:lvl6pPr marL="9045245" indent="0">
              <a:buNone/>
              <a:defRPr sz="3957"/>
            </a:lvl6pPr>
            <a:lvl7pPr marL="10854294" indent="0">
              <a:buNone/>
              <a:defRPr sz="3957"/>
            </a:lvl7pPr>
            <a:lvl8pPr marL="12663343" indent="0">
              <a:buNone/>
              <a:defRPr sz="3957"/>
            </a:lvl8pPr>
            <a:lvl9pPr marL="14472392" indent="0">
              <a:buNone/>
              <a:defRPr sz="3957"/>
            </a:lvl9pPr>
          </a:lstStyle>
          <a:p>
            <a:pPr lvl="0"/>
            <a:r>
              <a:rPr lang="ru-RU"/>
              <a:t>Образец текста</a:t>
            </a:r>
          </a:p>
        </p:txBody>
      </p:sp>
      <p:sp>
        <p:nvSpPr>
          <p:cNvPr id="5" name="Date Placeholder 4"/>
          <p:cNvSpPr>
            <a:spLocks noGrp="1"/>
          </p:cNvSpPr>
          <p:nvPr>
            <p:ph type="dt" sz="half" idx="10"/>
          </p:nvPr>
        </p:nvSpPr>
        <p:spPr/>
        <p:txBody>
          <a:bodyPr/>
          <a:lstStyle/>
          <a:p>
            <a:fld id="{58ACCDC3-4D5A-4B21-B666-09C2D118AAEC}" type="datetimeFigureOut">
              <a:rPr lang="ru-RU" smtClean="0"/>
              <a:t>29.09.2021</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162761981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492136" y="3408045"/>
            <a:ext cx="11669222" cy="11928158"/>
          </a:xfrm>
        </p:spPr>
        <p:txBody>
          <a:bodyPr anchor="b"/>
          <a:lstStyle>
            <a:lvl1pPr>
              <a:defRPr sz="12662"/>
            </a:lvl1pPr>
          </a:lstStyle>
          <a:p>
            <a:r>
              <a:rPr lang="ru-RU"/>
              <a:t>Образец заголовка</a:t>
            </a:r>
            <a:endParaRPr lang="en-US" dirty="0"/>
          </a:p>
        </p:txBody>
      </p:sp>
      <p:sp>
        <p:nvSpPr>
          <p:cNvPr id="3" name="Picture Placeholder 2"/>
          <p:cNvSpPr>
            <a:spLocks noGrp="1" noChangeAspect="1"/>
          </p:cNvSpPr>
          <p:nvPr>
            <p:ph type="pic" idx="1"/>
          </p:nvPr>
        </p:nvSpPr>
        <p:spPr>
          <a:xfrm>
            <a:off x="15381516" y="7360442"/>
            <a:ext cx="18316486" cy="36328813"/>
          </a:xfrm>
        </p:spPr>
        <p:txBody>
          <a:bodyPr anchor="t"/>
          <a:lstStyle>
            <a:lvl1pPr marL="0" indent="0">
              <a:buNone/>
              <a:defRPr sz="12662"/>
            </a:lvl1pPr>
            <a:lvl2pPr marL="1809049" indent="0">
              <a:buNone/>
              <a:defRPr sz="11079"/>
            </a:lvl2pPr>
            <a:lvl3pPr marL="3618098" indent="0">
              <a:buNone/>
              <a:defRPr sz="9496"/>
            </a:lvl3pPr>
            <a:lvl4pPr marL="5427147" indent="0">
              <a:buNone/>
              <a:defRPr sz="7914"/>
            </a:lvl4pPr>
            <a:lvl5pPr marL="7236196" indent="0">
              <a:buNone/>
              <a:defRPr sz="7914"/>
            </a:lvl5pPr>
            <a:lvl6pPr marL="9045245" indent="0">
              <a:buNone/>
              <a:defRPr sz="7914"/>
            </a:lvl6pPr>
            <a:lvl7pPr marL="10854294" indent="0">
              <a:buNone/>
              <a:defRPr sz="7914"/>
            </a:lvl7pPr>
            <a:lvl8pPr marL="12663343" indent="0">
              <a:buNone/>
              <a:defRPr sz="7914"/>
            </a:lvl8pPr>
            <a:lvl9pPr marL="14472392" indent="0">
              <a:buNone/>
              <a:defRPr sz="7914"/>
            </a:lvl9pPr>
          </a:lstStyle>
          <a:p>
            <a:r>
              <a:rPr lang="ru-RU"/>
              <a:t>Вставка рисунка</a:t>
            </a:r>
            <a:endParaRPr lang="en-US" dirty="0"/>
          </a:p>
        </p:txBody>
      </p:sp>
      <p:sp>
        <p:nvSpPr>
          <p:cNvPr id="4" name="Text Placeholder 3"/>
          <p:cNvSpPr>
            <a:spLocks noGrp="1"/>
          </p:cNvSpPr>
          <p:nvPr>
            <p:ph type="body" sz="half" idx="2"/>
          </p:nvPr>
        </p:nvSpPr>
        <p:spPr>
          <a:xfrm>
            <a:off x="2492136" y="15336203"/>
            <a:ext cx="11669222" cy="28412212"/>
          </a:xfrm>
        </p:spPr>
        <p:txBody>
          <a:bodyPr/>
          <a:lstStyle>
            <a:lvl1pPr marL="0" indent="0">
              <a:buNone/>
              <a:defRPr sz="6331"/>
            </a:lvl1pPr>
            <a:lvl2pPr marL="1809049" indent="0">
              <a:buNone/>
              <a:defRPr sz="5540"/>
            </a:lvl2pPr>
            <a:lvl3pPr marL="3618098" indent="0">
              <a:buNone/>
              <a:defRPr sz="4748"/>
            </a:lvl3pPr>
            <a:lvl4pPr marL="5427147" indent="0">
              <a:buNone/>
              <a:defRPr sz="3957"/>
            </a:lvl4pPr>
            <a:lvl5pPr marL="7236196" indent="0">
              <a:buNone/>
              <a:defRPr sz="3957"/>
            </a:lvl5pPr>
            <a:lvl6pPr marL="9045245" indent="0">
              <a:buNone/>
              <a:defRPr sz="3957"/>
            </a:lvl6pPr>
            <a:lvl7pPr marL="10854294" indent="0">
              <a:buNone/>
              <a:defRPr sz="3957"/>
            </a:lvl7pPr>
            <a:lvl8pPr marL="12663343" indent="0">
              <a:buNone/>
              <a:defRPr sz="3957"/>
            </a:lvl8pPr>
            <a:lvl9pPr marL="14472392" indent="0">
              <a:buNone/>
              <a:defRPr sz="3957"/>
            </a:lvl9pPr>
          </a:lstStyle>
          <a:p>
            <a:pPr lvl="0"/>
            <a:r>
              <a:rPr lang="ru-RU"/>
              <a:t>Образец текста</a:t>
            </a:r>
          </a:p>
        </p:txBody>
      </p:sp>
      <p:sp>
        <p:nvSpPr>
          <p:cNvPr id="5" name="Date Placeholder 4"/>
          <p:cNvSpPr>
            <a:spLocks noGrp="1"/>
          </p:cNvSpPr>
          <p:nvPr>
            <p:ph type="dt" sz="half" idx="10"/>
          </p:nvPr>
        </p:nvSpPr>
        <p:spPr/>
        <p:txBody>
          <a:bodyPr/>
          <a:lstStyle/>
          <a:p>
            <a:fld id="{58ACCDC3-4D5A-4B21-B666-09C2D118AAEC}" type="datetimeFigureOut">
              <a:rPr lang="ru-RU" smtClean="0"/>
              <a:t>29.09.2021</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0992354F-53E0-4A11-A0D0-AF61E2E12705}" type="slidenum">
              <a:rPr lang="ru-RU" smtClean="0"/>
              <a:t>‹#›</a:t>
            </a:fld>
            <a:endParaRPr lang="ru-RU"/>
          </a:p>
        </p:txBody>
      </p:sp>
    </p:spTree>
    <p:extLst>
      <p:ext uri="{BB962C8B-B14F-4D97-AF65-F5344CB8AC3E}">
        <p14:creationId xmlns:p14="http://schemas.microsoft.com/office/powerpoint/2010/main" val="195463878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487424" y="2721714"/>
            <a:ext cx="31205865" cy="9880968"/>
          </a:xfrm>
          <a:prstGeom prst="rect">
            <a:avLst/>
          </a:prstGeom>
        </p:spPr>
        <p:txBody>
          <a:bodyPr vert="horz" lIns="91440" tIns="45720" rIns="91440" bIns="45720" rtlCol="0" anchor="ctr">
            <a:normAutofit/>
          </a:bodyPr>
          <a:lstStyle/>
          <a:p>
            <a:r>
              <a:rPr lang="ru-RU"/>
              <a:t>Образец заголовка</a:t>
            </a:r>
            <a:endParaRPr lang="en-US" dirty="0"/>
          </a:p>
        </p:txBody>
      </p:sp>
      <p:sp>
        <p:nvSpPr>
          <p:cNvPr id="3" name="Text Placeholder 2"/>
          <p:cNvSpPr>
            <a:spLocks noGrp="1"/>
          </p:cNvSpPr>
          <p:nvPr>
            <p:ph type="body" idx="1"/>
          </p:nvPr>
        </p:nvSpPr>
        <p:spPr>
          <a:xfrm>
            <a:off x="2487424" y="13608513"/>
            <a:ext cx="31205865" cy="32435599"/>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2"/>
          </p:nvPr>
        </p:nvSpPr>
        <p:spPr>
          <a:xfrm>
            <a:off x="2487424" y="47381303"/>
            <a:ext cx="8140660" cy="2721703"/>
          </a:xfrm>
          <a:prstGeom prst="rect">
            <a:avLst/>
          </a:prstGeom>
        </p:spPr>
        <p:txBody>
          <a:bodyPr vert="horz" lIns="91440" tIns="45720" rIns="91440" bIns="45720" rtlCol="0" anchor="ctr"/>
          <a:lstStyle>
            <a:lvl1pPr algn="l">
              <a:defRPr sz="4748">
                <a:solidFill>
                  <a:schemeClr val="tx1">
                    <a:tint val="75000"/>
                  </a:schemeClr>
                </a:solidFill>
              </a:defRPr>
            </a:lvl1pPr>
          </a:lstStyle>
          <a:p>
            <a:fld id="{58ACCDC3-4D5A-4B21-B666-09C2D118AAEC}" type="datetimeFigureOut">
              <a:rPr lang="ru-RU" smtClean="0"/>
              <a:t>29.09.2021</a:t>
            </a:fld>
            <a:endParaRPr lang="ru-RU"/>
          </a:p>
        </p:txBody>
      </p:sp>
      <p:sp>
        <p:nvSpPr>
          <p:cNvPr id="5" name="Footer Placeholder 4"/>
          <p:cNvSpPr>
            <a:spLocks noGrp="1"/>
          </p:cNvSpPr>
          <p:nvPr>
            <p:ph type="ftr" sz="quarter" idx="3"/>
          </p:nvPr>
        </p:nvSpPr>
        <p:spPr>
          <a:xfrm>
            <a:off x="11984861" y="47381303"/>
            <a:ext cx="12210991" cy="2721703"/>
          </a:xfrm>
          <a:prstGeom prst="rect">
            <a:avLst/>
          </a:prstGeom>
        </p:spPr>
        <p:txBody>
          <a:bodyPr vert="horz" lIns="91440" tIns="45720" rIns="91440" bIns="45720" rtlCol="0" anchor="ctr"/>
          <a:lstStyle>
            <a:lvl1pPr algn="ctr">
              <a:defRPr sz="4748">
                <a:solidFill>
                  <a:schemeClr val="tx1">
                    <a:tint val="75000"/>
                  </a:schemeClr>
                </a:solidFill>
              </a:defRPr>
            </a:lvl1pPr>
          </a:lstStyle>
          <a:p>
            <a:endParaRPr lang="ru-RU"/>
          </a:p>
        </p:txBody>
      </p:sp>
      <p:sp>
        <p:nvSpPr>
          <p:cNvPr id="6" name="Slide Number Placeholder 5"/>
          <p:cNvSpPr>
            <a:spLocks noGrp="1"/>
          </p:cNvSpPr>
          <p:nvPr>
            <p:ph type="sldNum" sz="quarter" idx="4"/>
          </p:nvPr>
        </p:nvSpPr>
        <p:spPr>
          <a:xfrm>
            <a:off x="25552629" y="47381303"/>
            <a:ext cx="8140660" cy="2721703"/>
          </a:xfrm>
          <a:prstGeom prst="rect">
            <a:avLst/>
          </a:prstGeom>
        </p:spPr>
        <p:txBody>
          <a:bodyPr vert="horz" lIns="91440" tIns="45720" rIns="91440" bIns="45720" rtlCol="0" anchor="ctr"/>
          <a:lstStyle>
            <a:lvl1pPr algn="r">
              <a:defRPr sz="4748">
                <a:solidFill>
                  <a:schemeClr val="tx1">
                    <a:tint val="75000"/>
                  </a:schemeClr>
                </a:solidFill>
              </a:defRPr>
            </a:lvl1pPr>
          </a:lstStyle>
          <a:p>
            <a:fld id="{0992354F-53E0-4A11-A0D0-AF61E2E12705}" type="slidenum">
              <a:rPr lang="ru-RU" smtClean="0"/>
              <a:t>‹#›</a:t>
            </a:fld>
            <a:endParaRPr lang="ru-RU"/>
          </a:p>
        </p:txBody>
      </p:sp>
    </p:spTree>
    <p:extLst>
      <p:ext uri="{BB962C8B-B14F-4D97-AF65-F5344CB8AC3E}">
        <p14:creationId xmlns:p14="http://schemas.microsoft.com/office/powerpoint/2010/main" val="1082454069"/>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3618098" rtl="0" eaLnBrk="1" latinLnBrk="0" hangingPunct="1">
        <a:lnSpc>
          <a:spcPct val="90000"/>
        </a:lnSpc>
        <a:spcBef>
          <a:spcPct val="0"/>
        </a:spcBef>
        <a:buNone/>
        <a:defRPr sz="17410" kern="1200">
          <a:solidFill>
            <a:schemeClr val="tx1"/>
          </a:solidFill>
          <a:latin typeface="+mj-lt"/>
          <a:ea typeface="+mj-ea"/>
          <a:cs typeface="+mj-cs"/>
        </a:defRPr>
      </a:lvl1pPr>
    </p:titleStyle>
    <p:bodyStyle>
      <a:lvl1pPr marL="904524" indent="-904524" algn="l" defTabSz="3618098" rtl="0" eaLnBrk="1" latinLnBrk="0" hangingPunct="1">
        <a:lnSpc>
          <a:spcPct val="90000"/>
        </a:lnSpc>
        <a:spcBef>
          <a:spcPts val="3957"/>
        </a:spcBef>
        <a:buFont typeface="Arial" panose="020B0604020202020204" pitchFamily="34" charset="0"/>
        <a:buChar char="•"/>
        <a:defRPr sz="11079" kern="1200">
          <a:solidFill>
            <a:schemeClr val="tx1"/>
          </a:solidFill>
          <a:latin typeface="+mn-lt"/>
          <a:ea typeface="+mn-ea"/>
          <a:cs typeface="+mn-cs"/>
        </a:defRPr>
      </a:lvl1pPr>
      <a:lvl2pPr marL="2713573" indent="-904524" algn="l" defTabSz="3618098" rtl="0" eaLnBrk="1" latinLnBrk="0" hangingPunct="1">
        <a:lnSpc>
          <a:spcPct val="90000"/>
        </a:lnSpc>
        <a:spcBef>
          <a:spcPts val="1978"/>
        </a:spcBef>
        <a:buFont typeface="Arial" panose="020B0604020202020204" pitchFamily="34" charset="0"/>
        <a:buChar char="•"/>
        <a:defRPr sz="9496" kern="1200">
          <a:solidFill>
            <a:schemeClr val="tx1"/>
          </a:solidFill>
          <a:latin typeface="+mn-lt"/>
          <a:ea typeface="+mn-ea"/>
          <a:cs typeface="+mn-cs"/>
        </a:defRPr>
      </a:lvl2pPr>
      <a:lvl3pPr marL="4522622" indent="-904524" algn="l" defTabSz="3618098" rtl="0" eaLnBrk="1" latinLnBrk="0" hangingPunct="1">
        <a:lnSpc>
          <a:spcPct val="90000"/>
        </a:lnSpc>
        <a:spcBef>
          <a:spcPts val="1978"/>
        </a:spcBef>
        <a:buFont typeface="Arial" panose="020B0604020202020204" pitchFamily="34" charset="0"/>
        <a:buChar char="•"/>
        <a:defRPr sz="7914" kern="1200">
          <a:solidFill>
            <a:schemeClr val="tx1"/>
          </a:solidFill>
          <a:latin typeface="+mn-lt"/>
          <a:ea typeface="+mn-ea"/>
          <a:cs typeface="+mn-cs"/>
        </a:defRPr>
      </a:lvl3pPr>
      <a:lvl4pPr marL="6331671"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4pPr>
      <a:lvl5pPr marL="8140720"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5pPr>
      <a:lvl6pPr marL="9949769"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6pPr>
      <a:lvl7pPr marL="11758818"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7pPr>
      <a:lvl8pPr marL="13567867"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8pPr>
      <a:lvl9pPr marL="15376916" indent="-904524" algn="l" defTabSz="3618098" rtl="0" eaLnBrk="1" latinLnBrk="0" hangingPunct="1">
        <a:lnSpc>
          <a:spcPct val="90000"/>
        </a:lnSpc>
        <a:spcBef>
          <a:spcPts val="1978"/>
        </a:spcBef>
        <a:buFont typeface="Arial" panose="020B0604020202020204" pitchFamily="34" charset="0"/>
        <a:buChar char="•"/>
        <a:defRPr sz="7122" kern="1200">
          <a:solidFill>
            <a:schemeClr val="tx1"/>
          </a:solidFill>
          <a:latin typeface="+mn-lt"/>
          <a:ea typeface="+mn-ea"/>
          <a:cs typeface="+mn-cs"/>
        </a:defRPr>
      </a:lvl9pPr>
    </p:bodyStyle>
    <p:otherStyle>
      <a:defPPr>
        <a:defRPr lang="en-US"/>
      </a:defPPr>
      <a:lvl1pPr marL="0" algn="l" defTabSz="3618098" rtl="0" eaLnBrk="1" latinLnBrk="0" hangingPunct="1">
        <a:defRPr sz="7122" kern="1200">
          <a:solidFill>
            <a:schemeClr val="tx1"/>
          </a:solidFill>
          <a:latin typeface="+mn-lt"/>
          <a:ea typeface="+mn-ea"/>
          <a:cs typeface="+mn-cs"/>
        </a:defRPr>
      </a:lvl1pPr>
      <a:lvl2pPr marL="1809049" algn="l" defTabSz="3618098" rtl="0" eaLnBrk="1" latinLnBrk="0" hangingPunct="1">
        <a:defRPr sz="7122" kern="1200">
          <a:solidFill>
            <a:schemeClr val="tx1"/>
          </a:solidFill>
          <a:latin typeface="+mn-lt"/>
          <a:ea typeface="+mn-ea"/>
          <a:cs typeface="+mn-cs"/>
        </a:defRPr>
      </a:lvl2pPr>
      <a:lvl3pPr marL="3618098" algn="l" defTabSz="3618098" rtl="0" eaLnBrk="1" latinLnBrk="0" hangingPunct="1">
        <a:defRPr sz="7122" kern="1200">
          <a:solidFill>
            <a:schemeClr val="tx1"/>
          </a:solidFill>
          <a:latin typeface="+mn-lt"/>
          <a:ea typeface="+mn-ea"/>
          <a:cs typeface="+mn-cs"/>
        </a:defRPr>
      </a:lvl3pPr>
      <a:lvl4pPr marL="5427147" algn="l" defTabSz="3618098" rtl="0" eaLnBrk="1" latinLnBrk="0" hangingPunct="1">
        <a:defRPr sz="7122" kern="1200">
          <a:solidFill>
            <a:schemeClr val="tx1"/>
          </a:solidFill>
          <a:latin typeface="+mn-lt"/>
          <a:ea typeface="+mn-ea"/>
          <a:cs typeface="+mn-cs"/>
        </a:defRPr>
      </a:lvl4pPr>
      <a:lvl5pPr marL="7236196" algn="l" defTabSz="3618098" rtl="0" eaLnBrk="1" latinLnBrk="0" hangingPunct="1">
        <a:defRPr sz="7122" kern="1200">
          <a:solidFill>
            <a:schemeClr val="tx1"/>
          </a:solidFill>
          <a:latin typeface="+mn-lt"/>
          <a:ea typeface="+mn-ea"/>
          <a:cs typeface="+mn-cs"/>
        </a:defRPr>
      </a:lvl5pPr>
      <a:lvl6pPr marL="9045245" algn="l" defTabSz="3618098" rtl="0" eaLnBrk="1" latinLnBrk="0" hangingPunct="1">
        <a:defRPr sz="7122" kern="1200">
          <a:solidFill>
            <a:schemeClr val="tx1"/>
          </a:solidFill>
          <a:latin typeface="+mn-lt"/>
          <a:ea typeface="+mn-ea"/>
          <a:cs typeface="+mn-cs"/>
        </a:defRPr>
      </a:lvl6pPr>
      <a:lvl7pPr marL="10854294" algn="l" defTabSz="3618098" rtl="0" eaLnBrk="1" latinLnBrk="0" hangingPunct="1">
        <a:defRPr sz="7122" kern="1200">
          <a:solidFill>
            <a:schemeClr val="tx1"/>
          </a:solidFill>
          <a:latin typeface="+mn-lt"/>
          <a:ea typeface="+mn-ea"/>
          <a:cs typeface="+mn-cs"/>
        </a:defRPr>
      </a:lvl7pPr>
      <a:lvl8pPr marL="12663343" algn="l" defTabSz="3618098" rtl="0" eaLnBrk="1" latinLnBrk="0" hangingPunct="1">
        <a:defRPr sz="7122" kern="1200">
          <a:solidFill>
            <a:schemeClr val="tx1"/>
          </a:solidFill>
          <a:latin typeface="+mn-lt"/>
          <a:ea typeface="+mn-ea"/>
          <a:cs typeface="+mn-cs"/>
        </a:defRPr>
      </a:lvl8pPr>
      <a:lvl9pPr marL="14472392" algn="l" defTabSz="3618098" rtl="0" eaLnBrk="1" latinLnBrk="0" hangingPunct="1">
        <a:defRPr sz="7122"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C238E63B-8A78-4834-89E9-8CC515CFC12A}"/>
              </a:ext>
            </a:extLst>
          </p:cNvPr>
          <p:cNvSpPr txBox="1"/>
          <p:nvPr/>
        </p:nvSpPr>
        <p:spPr>
          <a:xfrm>
            <a:off x="881743" y="705852"/>
            <a:ext cx="34755795" cy="5509200"/>
          </a:xfrm>
          <a:prstGeom prst="rect">
            <a:avLst/>
          </a:prstGeom>
          <a:noFill/>
        </p:spPr>
        <p:txBody>
          <a:bodyPr wrap="square" rtlCol="0">
            <a:spAutoFit/>
          </a:bodyPr>
          <a:lstStyle/>
          <a:p>
            <a:pPr algn="ctr"/>
            <a:r>
              <a:rPr lang="ru-RU" sz="3200" dirty="0">
                <a:latin typeface="Times New Roman" panose="02020603050405020304" pitchFamily="18" charset="0"/>
                <a:cs typeface="Times New Roman" panose="02020603050405020304" pitchFamily="18" charset="0"/>
              </a:rPr>
              <a:t>Блок-схема предоставления мер государственной поддержки </a:t>
            </a:r>
          </a:p>
          <a:p>
            <a:pPr algn="ctr"/>
            <a:r>
              <a:rPr lang="ru-RU" sz="3200" dirty="0">
                <a:latin typeface="Times New Roman" panose="02020603050405020304" pitchFamily="18" charset="0"/>
                <a:cs typeface="Times New Roman" panose="02020603050405020304" pitchFamily="18" charset="0"/>
              </a:rPr>
              <a:t>в соответствии с постановлением правительства Воронежской области от </a:t>
            </a:r>
            <a:r>
              <a:rPr lang="en-US" sz="3200" dirty="0">
                <a:latin typeface="Times New Roman" panose="02020603050405020304" pitchFamily="18" charset="0"/>
                <a:cs typeface="Times New Roman" panose="02020603050405020304" pitchFamily="18" charset="0"/>
              </a:rPr>
              <a:t>30</a:t>
            </a:r>
            <a:r>
              <a:rPr lang="ru-RU" sz="3200" dirty="0">
                <a:latin typeface="Times New Roman" panose="02020603050405020304" pitchFamily="18" charset="0"/>
                <a:cs typeface="Times New Roman" panose="02020603050405020304" pitchFamily="18" charset="0"/>
              </a:rPr>
              <a:t>.12.2019 № 13</a:t>
            </a:r>
            <a:r>
              <a:rPr lang="en-US" sz="3200" dirty="0">
                <a:latin typeface="Times New Roman" panose="02020603050405020304" pitchFamily="18" charset="0"/>
                <a:cs typeface="Times New Roman" panose="02020603050405020304" pitchFamily="18" charset="0"/>
              </a:rPr>
              <a:t>37</a:t>
            </a:r>
            <a:r>
              <a:rPr lang="ru-RU" sz="3200" dirty="0">
                <a:latin typeface="Times New Roman" panose="02020603050405020304" pitchFamily="18" charset="0"/>
                <a:cs typeface="Times New Roman" panose="02020603050405020304" pitchFamily="18" charset="0"/>
              </a:rPr>
              <a:t> «Об утверждении Порядка предоставления субсидии из областного бюджета сельскохозяйственным товаропроизводителям, за исключением граждан, ведущих личное подсобное хозяйство, и сельскохозяйственных кредитных потребительских кооперативов, а также организациям и индивидуальным предпринимателям, осуществляющим производство, первичную и (или) последующую (промышленную) переработку сельскохозяйственной продукции, на возмещение части затрат по обеспечению прироста маточного товарного поголовья крупного рогатого скота специализированных мясных пород в рамках приоритетной подотрасли агропромышленного комплекса»</a:t>
            </a:r>
          </a:p>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Право на получение субсидии имеют  сельскохозяйственные товаропроизводители, за исключением граждан, ведущих личное подсобное хозяйство, и сельскохозяйственных кредитных потребительских кооперативов, а также организации и индивидуальные предприниматели, осуществляющие производство, первичную и (или) последующую (промышленную) переработку сельскохозяйственной продукции, соответствующие требованиям, установленным пунктом </a:t>
            </a:r>
            <a:r>
              <a:rPr lang="ru-RU" sz="3200">
                <a:latin typeface="Times New Roman" panose="02020603050405020304" pitchFamily="18" charset="0"/>
                <a:cs typeface="Times New Roman" panose="02020603050405020304" pitchFamily="18" charset="0"/>
              </a:rPr>
              <a:t>10 Порядка*, </a:t>
            </a:r>
            <a:r>
              <a:rPr lang="ru-RU" sz="3200" dirty="0">
                <a:latin typeface="Times New Roman" panose="02020603050405020304" pitchFamily="18" charset="0"/>
                <a:cs typeface="Times New Roman" panose="02020603050405020304" pitchFamily="18" charset="0"/>
              </a:rPr>
              <a:t>и достигшие численности маточного товарного поголовья крупного рогатого скота специализированных мясных пород, </a:t>
            </a:r>
            <a:r>
              <a:rPr lang="ru-RU" sz="3200">
                <a:latin typeface="Times New Roman" panose="02020603050405020304" pitchFamily="18" charset="0"/>
                <a:cs typeface="Times New Roman" panose="02020603050405020304" pitchFamily="18" charset="0"/>
              </a:rPr>
              <a:t>установленной Департаментом</a:t>
            </a:r>
            <a:endParaRPr lang="ru-RU" sz="3200" dirty="0">
              <a:latin typeface="Times New Roman" panose="02020603050405020304" pitchFamily="18" charset="0"/>
              <a:cs typeface="Times New Roman" panose="02020603050405020304" pitchFamily="18" charset="0"/>
            </a:endParaRPr>
          </a:p>
          <a:p>
            <a:pPr algn="ctr"/>
            <a:endParaRPr lang="ru-RU" sz="3200" dirty="0">
              <a:latin typeface="Times New Roman" panose="02020603050405020304" pitchFamily="18" charset="0"/>
              <a:cs typeface="Times New Roman" panose="02020603050405020304" pitchFamily="18" charset="0"/>
            </a:endParaRPr>
          </a:p>
        </p:txBody>
      </p:sp>
      <p:sp>
        <p:nvSpPr>
          <p:cNvPr id="7" name="Прямоугольник 6">
            <a:extLst>
              <a:ext uri="{FF2B5EF4-FFF2-40B4-BE49-F238E27FC236}">
                <a16:creationId xmlns:a16="http://schemas.microsoft.com/office/drawing/2014/main" id="{5EA1BF4D-8027-418C-957C-253DAE49906F}"/>
              </a:ext>
            </a:extLst>
          </p:cNvPr>
          <p:cNvSpPr/>
          <p:nvPr/>
        </p:nvSpPr>
        <p:spPr>
          <a:xfrm>
            <a:off x="4833257" y="5971573"/>
            <a:ext cx="26484942" cy="1947588"/>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Размещение департаментом аграрной политики Воронежской области объявления о проведении отбора на  Едином портале бюджетной системы Российской Федерации в информационно-телекоммуникационной сети «Интернет», а также в информационной системе «Портал Воронежской области в сети Интернет» на странице Департамента</a:t>
            </a:r>
          </a:p>
        </p:txBody>
      </p:sp>
      <p:sp>
        <p:nvSpPr>
          <p:cNvPr id="10" name="Прямоугольник 9">
            <a:extLst>
              <a:ext uri="{FF2B5EF4-FFF2-40B4-BE49-F238E27FC236}">
                <a16:creationId xmlns:a16="http://schemas.microsoft.com/office/drawing/2014/main" id="{5A91EA7F-9486-4D7D-A663-27381B9514E2}"/>
              </a:ext>
            </a:extLst>
          </p:cNvPr>
          <p:cNvSpPr/>
          <p:nvPr/>
        </p:nvSpPr>
        <p:spPr>
          <a:xfrm>
            <a:off x="4862514" y="8412147"/>
            <a:ext cx="26484943" cy="5016758"/>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Представление участником отбора в Департамент в срок, установленный Департаментом в объявлении о проведении отбора, заявки на участие в отборе по форме согласно приложению № 1 к Порядку с приложением документов, указанных в пункте 1</a:t>
            </a:r>
            <a:r>
              <a:rPr lang="en-US" sz="3200" dirty="0">
                <a:latin typeface="Times New Roman" panose="02020603050405020304" pitchFamily="18" charset="0"/>
                <a:cs typeface="Times New Roman" panose="02020603050405020304" pitchFamily="18" charset="0"/>
              </a:rPr>
              <a:t>5</a:t>
            </a:r>
            <a:r>
              <a:rPr lang="ru-RU" sz="3200" dirty="0">
                <a:latin typeface="Times New Roman" panose="02020603050405020304" pitchFamily="18" charset="0"/>
                <a:cs typeface="Times New Roman" panose="02020603050405020304" pitchFamily="18" charset="0"/>
              </a:rPr>
              <a:t> Порядка **</a:t>
            </a:r>
          </a:p>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Участник отбора вправе представить документы через многофункциональный центр предоставления государственных и муниципальных услуг.</a:t>
            </a:r>
          </a:p>
          <a:p>
            <a:pPr algn="ctr"/>
            <a:r>
              <a:rPr lang="ru-RU" sz="3200" dirty="0">
                <a:latin typeface="Times New Roman" panose="02020603050405020304" pitchFamily="18" charset="0"/>
                <a:cs typeface="Times New Roman" panose="02020603050405020304" pitchFamily="18" charset="0"/>
              </a:rPr>
              <a:t>Участник отбора имеет право подать документы в электронном виде посредством использования системы подачи заявок на получение субсидии «Личный кабинет» (https://lk-apk.govvrn.ru/lk/auth). В случае подачи заявок с прилагаемыми документами в электронном виде посредством использования системы подачи заявок на получение субсидии «Личный кабинет» такие заявки и документы должны быть подписаны электронной подписью руководителя участника отбора.</a:t>
            </a:r>
          </a:p>
          <a:p>
            <a:pPr algn="ctr"/>
            <a:r>
              <a:rPr lang="ru-RU" sz="3200" dirty="0">
                <a:latin typeface="Times New Roman" panose="02020603050405020304" pitchFamily="18" charset="0"/>
                <a:cs typeface="Times New Roman" panose="02020603050405020304" pitchFamily="18" charset="0"/>
              </a:rPr>
              <a:t>Участник отбора вправе в любое время отозвать поданную заявку, внести изменения в поданную заявку</a:t>
            </a:r>
          </a:p>
          <a:p>
            <a:pPr algn="ctr"/>
            <a:endParaRPr lang="ru-RU" sz="3200" dirty="0">
              <a:latin typeface="Times New Roman" panose="02020603050405020304" pitchFamily="18" charset="0"/>
              <a:cs typeface="Times New Roman" panose="02020603050405020304" pitchFamily="18" charset="0"/>
            </a:endParaRPr>
          </a:p>
        </p:txBody>
      </p:sp>
      <p:sp>
        <p:nvSpPr>
          <p:cNvPr id="37" name="Прямоугольник 36">
            <a:extLst>
              <a:ext uri="{FF2B5EF4-FFF2-40B4-BE49-F238E27FC236}">
                <a16:creationId xmlns:a16="http://schemas.microsoft.com/office/drawing/2014/main" id="{5A7CE8C5-C2FC-43A3-AC13-6A3BE2371AD5}"/>
              </a:ext>
            </a:extLst>
          </p:cNvPr>
          <p:cNvSpPr/>
          <p:nvPr/>
        </p:nvSpPr>
        <p:spPr>
          <a:xfrm>
            <a:off x="11266714" y="14282426"/>
            <a:ext cx="14238514" cy="93566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Регистрация заявки Департаментом</a:t>
            </a:r>
          </a:p>
        </p:txBody>
      </p:sp>
      <p:sp>
        <p:nvSpPr>
          <p:cNvPr id="39" name="Прямоугольник 38">
            <a:extLst>
              <a:ext uri="{FF2B5EF4-FFF2-40B4-BE49-F238E27FC236}">
                <a16:creationId xmlns:a16="http://schemas.microsoft.com/office/drawing/2014/main" id="{6CACBCD1-C53C-45D8-8E96-FF73664A43CD}"/>
              </a:ext>
            </a:extLst>
          </p:cNvPr>
          <p:cNvSpPr/>
          <p:nvPr/>
        </p:nvSpPr>
        <p:spPr>
          <a:xfrm>
            <a:off x="11266714" y="15981968"/>
            <a:ext cx="14238514" cy="2173849"/>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dirty="0"/>
              <a:t> </a:t>
            </a:r>
          </a:p>
          <a:p>
            <a:pPr algn="ctr"/>
            <a:r>
              <a:rPr lang="ru-RU" sz="3200" dirty="0">
                <a:latin typeface="Times New Roman" panose="02020603050405020304" pitchFamily="18" charset="0"/>
                <a:cs typeface="Times New Roman" panose="02020603050405020304" pitchFamily="18" charset="0"/>
              </a:rPr>
              <a:t>Принятие Департаментом решения о принятии заявки к рассмотрению либо об отклонении заявки</a:t>
            </a:r>
          </a:p>
          <a:p>
            <a:pPr algn="ctr"/>
            <a:r>
              <a:rPr lang="ru-RU" sz="3200" dirty="0">
                <a:latin typeface="Times New Roman" panose="02020603050405020304" pitchFamily="18" charset="0"/>
                <a:cs typeface="Times New Roman" panose="02020603050405020304" pitchFamily="18" charset="0"/>
              </a:rPr>
              <a:t>(в срок не превышающий 10 рабочих дней </a:t>
            </a:r>
            <a:r>
              <a:rPr lang="en-US" sz="3200" dirty="0">
                <a:latin typeface="Times New Roman" panose="02020603050405020304" pitchFamily="18" charset="0"/>
                <a:cs typeface="Times New Roman" panose="02020603050405020304" pitchFamily="18" charset="0"/>
              </a:rPr>
              <a:t>c </a:t>
            </a:r>
            <a:r>
              <a:rPr lang="ru-RU" sz="3200" dirty="0">
                <a:latin typeface="Times New Roman" panose="02020603050405020304" pitchFamily="18" charset="0"/>
                <a:cs typeface="Times New Roman" panose="02020603050405020304" pitchFamily="18" charset="0"/>
              </a:rPr>
              <a:t>момента регистрации заявки)</a:t>
            </a:r>
          </a:p>
        </p:txBody>
      </p:sp>
      <p:sp>
        <p:nvSpPr>
          <p:cNvPr id="46" name="Прямоугольник 45">
            <a:extLst>
              <a:ext uri="{FF2B5EF4-FFF2-40B4-BE49-F238E27FC236}">
                <a16:creationId xmlns:a16="http://schemas.microsoft.com/office/drawing/2014/main" id="{AE144DF1-5D21-4D94-A4D4-AFA47B16202D}"/>
              </a:ext>
            </a:extLst>
          </p:cNvPr>
          <p:cNvSpPr/>
          <p:nvPr/>
        </p:nvSpPr>
        <p:spPr>
          <a:xfrm>
            <a:off x="5740634" y="18404780"/>
            <a:ext cx="9027417" cy="251460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Принятие заявки к рассмотрению </a:t>
            </a:r>
          </a:p>
        </p:txBody>
      </p:sp>
      <p:sp>
        <p:nvSpPr>
          <p:cNvPr id="47" name="Прямоугольник 46">
            <a:extLst>
              <a:ext uri="{FF2B5EF4-FFF2-40B4-BE49-F238E27FC236}">
                <a16:creationId xmlns:a16="http://schemas.microsoft.com/office/drawing/2014/main" id="{58CD2913-40E4-4780-AA6A-98DBD61F09F6}"/>
              </a:ext>
            </a:extLst>
          </p:cNvPr>
          <p:cNvSpPr/>
          <p:nvPr/>
        </p:nvSpPr>
        <p:spPr>
          <a:xfrm>
            <a:off x="26680886" y="18562863"/>
            <a:ext cx="7903027" cy="951571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Отклонение заявки</a:t>
            </a:r>
          </a:p>
          <a:p>
            <a:pPr algn="ctr"/>
            <a:r>
              <a:rPr lang="ru-RU" sz="3200" dirty="0">
                <a:latin typeface="Times New Roman" panose="02020603050405020304" pitchFamily="18" charset="0"/>
                <a:cs typeface="Times New Roman" panose="02020603050405020304" pitchFamily="18" charset="0"/>
              </a:rPr>
              <a:t>Основаниями для отклонения заявки участника отбора на стадии рассмотрения и оценки заявок являются:</a:t>
            </a:r>
          </a:p>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 несоответствие участника отбора требованиям, установленным в пункте 10 Порядка;</a:t>
            </a:r>
          </a:p>
          <a:p>
            <a:pPr algn="ctr"/>
            <a:r>
              <a:rPr lang="ru-RU" sz="3200" dirty="0">
                <a:latin typeface="Times New Roman" panose="02020603050405020304" pitchFamily="18" charset="0"/>
                <a:cs typeface="Times New Roman" panose="02020603050405020304" pitchFamily="18" charset="0"/>
              </a:rPr>
              <a:t>- несоответствие представленных участником отбора заявок и документов требованиям к заявкам участников отбора, установленным в объявлении о проведении отбора;</a:t>
            </a:r>
          </a:p>
          <a:p>
            <a:pPr algn="ctr"/>
            <a:r>
              <a:rPr lang="ru-RU" sz="3200" dirty="0">
                <a:latin typeface="Times New Roman" panose="02020603050405020304" pitchFamily="18" charset="0"/>
                <a:cs typeface="Times New Roman" panose="02020603050405020304" pitchFamily="18" charset="0"/>
              </a:rPr>
              <a:t>- недостоверность представленной участником отбора информации, в том числе информации о месте нахождения и адресе юридического лица;</a:t>
            </a:r>
          </a:p>
          <a:p>
            <a:pPr algn="ctr"/>
            <a:r>
              <a:rPr lang="ru-RU" sz="3200" dirty="0">
                <a:latin typeface="Times New Roman" panose="02020603050405020304" pitchFamily="18" charset="0"/>
                <a:cs typeface="Times New Roman" panose="02020603050405020304" pitchFamily="18" charset="0"/>
              </a:rPr>
              <a:t>- подача участником отбора заявки после даты, определенной для подачи заявок.</a:t>
            </a:r>
          </a:p>
          <a:p>
            <a:pPr algn="ctr"/>
            <a:endParaRPr lang="ru-RU" sz="3200" dirty="0">
              <a:latin typeface="Times New Roman" panose="02020603050405020304" pitchFamily="18" charset="0"/>
              <a:cs typeface="Times New Roman" panose="02020603050405020304" pitchFamily="18" charset="0"/>
            </a:endParaRPr>
          </a:p>
        </p:txBody>
      </p:sp>
      <p:sp>
        <p:nvSpPr>
          <p:cNvPr id="49" name="Прямоугольник 48">
            <a:extLst>
              <a:ext uri="{FF2B5EF4-FFF2-40B4-BE49-F238E27FC236}">
                <a16:creationId xmlns:a16="http://schemas.microsoft.com/office/drawing/2014/main" id="{89585078-1EC5-4E8A-8B93-B637977EDDE2}"/>
              </a:ext>
            </a:extLst>
          </p:cNvPr>
          <p:cNvSpPr/>
          <p:nvPr/>
        </p:nvSpPr>
        <p:spPr>
          <a:xfrm>
            <a:off x="26680885" y="29079679"/>
            <a:ext cx="7903027" cy="440871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Размещение информации о результатах рассмотрения заявок на Едином портале, а также в информационной системе «Портал Воронежской области в сети Интернет» на странице Департамента </a:t>
            </a:r>
          </a:p>
          <a:p>
            <a:pPr algn="ctr"/>
            <a:r>
              <a:rPr lang="ru-RU" sz="3200" dirty="0">
                <a:latin typeface="Times New Roman" panose="02020603050405020304" pitchFamily="18" charset="0"/>
                <a:cs typeface="Times New Roman" panose="02020603050405020304" pitchFamily="18" charset="0"/>
              </a:rPr>
              <a:t>(в течение 5 дней со дня принятия решения)</a:t>
            </a:r>
          </a:p>
          <a:p>
            <a:pPr algn="ctr"/>
            <a:endParaRPr lang="ru-RU" sz="3200" dirty="0">
              <a:latin typeface="Times New Roman" panose="02020603050405020304" pitchFamily="18" charset="0"/>
              <a:cs typeface="Times New Roman" panose="02020603050405020304" pitchFamily="18" charset="0"/>
            </a:endParaRPr>
          </a:p>
        </p:txBody>
      </p:sp>
      <p:sp>
        <p:nvSpPr>
          <p:cNvPr id="50" name="Прямоугольник 49">
            <a:extLst>
              <a:ext uri="{FF2B5EF4-FFF2-40B4-BE49-F238E27FC236}">
                <a16:creationId xmlns:a16="http://schemas.microsoft.com/office/drawing/2014/main" id="{922587EF-6113-4648-8CC3-44C99236B388}"/>
              </a:ext>
            </a:extLst>
          </p:cNvPr>
          <p:cNvSpPr/>
          <p:nvPr/>
        </p:nvSpPr>
        <p:spPr>
          <a:xfrm>
            <a:off x="26680885" y="34689523"/>
            <a:ext cx="7903027" cy="382088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Уведомление участника отбора о принятом решении  </a:t>
            </a:r>
          </a:p>
          <a:p>
            <a:pPr algn="ctr"/>
            <a:r>
              <a:rPr lang="ru-RU" sz="3200" dirty="0">
                <a:latin typeface="Times New Roman" panose="02020603050405020304" pitchFamily="18" charset="0"/>
                <a:cs typeface="Times New Roman" panose="02020603050405020304" pitchFamily="18" charset="0"/>
              </a:rPr>
              <a:t>(в течение 5 рабочих дней со дня </a:t>
            </a:r>
          </a:p>
          <a:p>
            <a:pPr algn="ctr"/>
            <a:r>
              <a:rPr lang="ru-RU" sz="3200" dirty="0">
                <a:latin typeface="Times New Roman" panose="02020603050405020304" pitchFamily="18" charset="0"/>
                <a:cs typeface="Times New Roman" panose="02020603050405020304" pitchFamily="18" charset="0"/>
              </a:rPr>
              <a:t>принятия решения)</a:t>
            </a:r>
          </a:p>
          <a:p>
            <a:pPr algn="ctr"/>
            <a:endParaRPr lang="ru-RU" sz="3200" dirty="0">
              <a:latin typeface="Times New Roman" panose="02020603050405020304" pitchFamily="18" charset="0"/>
              <a:cs typeface="Times New Roman" panose="02020603050405020304" pitchFamily="18" charset="0"/>
            </a:endParaRPr>
          </a:p>
          <a:p>
            <a:pPr algn="ctr"/>
            <a:endParaRPr lang="ru-RU" sz="3200" dirty="0">
              <a:latin typeface="Times New Roman" panose="02020603050405020304" pitchFamily="18" charset="0"/>
              <a:cs typeface="Times New Roman" panose="02020603050405020304" pitchFamily="18" charset="0"/>
            </a:endParaRPr>
          </a:p>
        </p:txBody>
      </p:sp>
      <p:sp>
        <p:nvSpPr>
          <p:cNvPr id="2" name="Прямоугольник 1">
            <a:extLst>
              <a:ext uri="{FF2B5EF4-FFF2-40B4-BE49-F238E27FC236}">
                <a16:creationId xmlns:a16="http://schemas.microsoft.com/office/drawing/2014/main" id="{B2B55505-E27A-4E34-A494-262DDEF2B122}"/>
              </a:ext>
            </a:extLst>
          </p:cNvPr>
          <p:cNvSpPr/>
          <p:nvPr/>
        </p:nvSpPr>
        <p:spPr>
          <a:xfrm>
            <a:off x="5786354" y="21683262"/>
            <a:ext cx="8981698" cy="2310809"/>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 Запрос Департаментом документов, которые  находятся в распоряжении иных государственных органов,  в соответствии с пунктами </a:t>
            </a:r>
          </a:p>
          <a:p>
            <a:pPr algn="ctr"/>
            <a:r>
              <a:rPr lang="ru-RU" sz="3200" dirty="0">
                <a:latin typeface="Times New Roman" panose="02020603050405020304" pitchFamily="18" charset="0"/>
                <a:cs typeface="Times New Roman" panose="02020603050405020304" pitchFamily="18" charset="0"/>
              </a:rPr>
              <a:t>16 Порядка</a:t>
            </a:r>
          </a:p>
        </p:txBody>
      </p:sp>
      <p:sp>
        <p:nvSpPr>
          <p:cNvPr id="5" name="Прямоугольник 4">
            <a:extLst>
              <a:ext uri="{FF2B5EF4-FFF2-40B4-BE49-F238E27FC236}">
                <a16:creationId xmlns:a16="http://schemas.microsoft.com/office/drawing/2014/main" id="{0003D915-ADFF-49BD-A6C3-4C493941A875}"/>
              </a:ext>
            </a:extLst>
          </p:cNvPr>
          <p:cNvSpPr/>
          <p:nvPr/>
        </p:nvSpPr>
        <p:spPr>
          <a:xfrm>
            <a:off x="5740634" y="24918285"/>
            <a:ext cx="9027417" cy="2888873"/>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Принятие Департаментом решения о предоставлении субсидии либо об отказе в ее предоставлении</a:t>
            </a:r>
          </a:p>
          <a:p>
            <a:pPr algn="ctr"/>
            <a:r>
              <a:rPr lang="ru-RU" sz="3200" dirty="0">
                <a:latin typeface="Times New Roman" panose="02020603050405020304" pitchFamily="18" charset="0"/>
                <a:cs typeface="Times New Roman" panose="02020603050405020304" pitchFamily="18" charset="0"/>
              </a:rPr>
              <a:t>(в срок, не превышающий  20 рабочих дней с даты поступления заявки)</a:t>
            </a:r>
          </a:p>
        </p:txBody>
      </p:sp>
      <p:sp>
        <p:nvSpPr>
          <p:cNvPr id="8" name="Прямоугольник 7">
            <a:extLst>
              <a:ext uri="{FF2B5EF4-FFF2-40B4-BE49-F238E27FC236}">
                <a16:creationId xmlns:a16="http://schemas.microsoft.com/office/drawing/2014/main" id="{E70B27A7-4ACA-47B9-8382-AB8A9E45309D}"/>
              </a:ext>
            </a:extLst>
          </p:cNvPr>
          <p:cNvSpPr/>
          <p:nvPr/>
        </p:nvSpPr>
        <p:spPr>
          <a:xfrm>
            <a:off x="11069070" y="29128028"/>
            <a:ext cx="10074730" cy="10450287"/>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Отказ в предоставлении субсидии</a:t>
            </a:r>
          </a:p>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Основаниями для отказа участнику отбора в предоставлении субсидии являются:</a:t>
            </a:r>
          </a:p>
          <a:p>
            <a:pPr algn="ctr"/>
            <a:r>
              <a:rPr lang="ru-RU" sz="3200" dirty="0">
                <a:latin typeface="Times New Roman" panose="02020603050405020304" pitchFamily="18" charset="0"/>
                <a:cs typeface="Times New Roman" panose="02020603050405020304" pitchFamily="18" charset="0"/>
              </a:rPr>
              <a:t>- несоответствие представленных участником отбора документов требованиям, определенным в пункте 15 Порядка, или непредставление (представление не в полном объеме) указанных документов;</a:t>
            </a:r>
          </a:p>
          <a:p>
            <a:pPr algn="ctr"/>
            <a:r>
              <a:rPr lang="ru-RU" sz="3200" dirty="0">
                <a:latin typeface="Times New Roman" panose="02020603050405020304" pitchFamily="18" charset="0"/>
                <a:cs typeface="Times New Roman" panose="02020603050405020304" pitchFamily="18" charset="0"/>
              </a:rPr>
              <a:t>- установление факта недостоверности представленной участником отбора информации;</a:t>
            </a:r>
          </a:p>
          <a:p>
            <a:pPr algn="ctr"/>
            <a:r>
              <a:rPr lang="ru-RU" sz="3200" dirty="0">
                <a:latin typeface="Times New Roman" panose="02020603050405020304" pitchFamily="18" charset="0"/>
                <a:cs typeface="Times New Roman" panose="02020603050405020304" pitchFamily="18" charset="0"/>
              </a:rPr>
              <a:t>- невыполнение целей и условий предоставления субсидии, установленных Порядком;</a:t>
            </a:r>
          </a:p>
          <a:p>
            <a:pPr algn="ctr"/>
            <a:r>
              <a:rPr lang="ru-RU" sz="3200" dirty="0">
                <a:latin typeface="Times New Roman" panose="02020603050405020304" pitchFamily="18" charset="0"/>
                <a:cs typeface="Times New Roman" panose="02020603050405020304" pitchFamily="18" charset="0"/>
              </a:rPr>
              <a:t>- отказ получателя субсидии от заключения Соглашения;</a:t>
            </a:r>
          </a:p>
          <a:p>
            <a:pPr algn="ctr"/>
            <a:r>
              <a:rPr lang="ru-RU" sz="3200" dirty="0">
                <a:latin typeface="Times New Roman" panose="02020603050405020304" pitchFamily="18" charset="0"/>
                <a:cs typeface="Times New Roman" panose="02020603050405020304" pitchFamily="18" charset="0"/>
              </a:rPr>
              <a:t>- уклонение получателя субсидии от заключения Соглашения в сроки, установленные пунктом 24 Порядка;</a:t>
            </a:r>
          </a:p>
          <a:p>
            <a:pPr algn="ctr"/>
            <a:r>
              <a:rPr lang="ru-RU" sz="3200" dirty="0">
                <a:latin typeface="Times New Roman" panose="02020603050405020304" pitchFamily="18" charset="0"/>
                <a:cs typeface="Times New Roman" panose="02020603050405020304" pitchFamily="18" charset="0"/>
              </a:rPr>
              <a:t>- подача участником отбора заявки после даты, определенной для подачи заявок;</a:t>
            </a:r>
          </a:p>
          <a:p>
            <a:pPr algn="ctr"/>
            <a:r>
              <a:rPr lang="ru-RU" sz="3200" dirty="0">
                <a:latin typeface="Times New Roman" panose="02020603050405020304" pitchFamily="18" charset="0"/>
                <a:cs typeface="Times New Roman" panose="02020603050405020304" pitchFamily="18" charset="0"/>
              </a:rPr>
              <a:t>- отсутствие лимитов бюджетных обязательств на предоставление субсидии.</a:t>
            </a:r>
          </a:p>
          <a:p>
            <a:pPr algn="ctr"/>
            <a:endParaRPr lang="ru-RU" sz="3200" dirty="0">
              <a:latin typeface="Times New Roman" panose="02020603050405020304" pitchFamily="18" charset="0"/>
              <a:cs typeface="Times New Roman" panose="02020603050405020304" pitchFamily="18" charset="0"/>
            </a:endParaRPr>
          </a:p>
        </p:txBody>
      </p:sp>
      <p:sp>
        <p:nvSpPr>
          <p:cNvPr id="9" name="Прямоугольник 8">
            <a:extLst>
              <a:ext uri="{FF2B5EF4-FFF2-40B4-BE49-F238E27FC236}">
                <a16:creationId xmlns:a16="http://schemas.microsoft.com/office/drawing/2014/main" id="{AFD82481-D641-47F8-80E8-762EB6F34C7F}"/>
              </a:ext>
            </a:extLst>
          </p:cNvPr>
          <p:cNvSpPr/>
          <p:nvPr/>
        </p:nvSpPr>
        <p:spPr>
          <a:xfrm>
            <a:off x="11069070" y="45079856"/>
            <a:ext cx="10074730" cy="2383972"/>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Уведомление участника отбора о принятом решении  </a:t>
            </a:r>
          </a:p>
          <a:p>
            <a:pPr algn="ctr"/>
            <a:r>
              <a:rPr lang="ru-RU" sz="3200" dirty="0">
                <a:latin typeface="Times New Roman" panose="02020603050405020304" pitchFamily="18" charset="0"/>
                <a:cs typeface="Times New Roman" panose="02020603050405020304" pitchFamily="18" charset="0"/>
              </a:rPr>
              <a:t>(в течение 5 рабочих дней со дня </a:t>
            </a:r>
          </a:p>
          <a:p>
            <a:pPr algn="ctr"/>
            <a:r>
              <a:rPr lang="ru-RU" sz="3200" dirty="0">
                <a:latin typeface="Times New Roman" panose="02020603050405020304" pitchFamily="18" charset="0"/>
                <a:cs typeface="Times New Roman" panose="02020603050405020304" pitchFamily="18" charset="0"/>
              </a:rPr>
              <a:t>принятия решения)</a:t>
            </a:r>
          </a:p>
        </p:txBody>
      </p:sp>
      <p:sp>
        <p:nvSpPr>
          <p:cNvPr id="11" name="Прямоугольник 10">
            <a:extLst>
              <a:ext uri="{FF2B5EF4-FFF2-40B4-BE49-F238E27FC236}">
                <a16:creationId xmlns:a16="http://schemas.microsoft.com/office/drawing/2014/main" id="{2A518B71-1668-4676-9EB8-6C261402CAC5}"/>
              </a:ext>
            </a:extLst>
          </p:cNvPr>
          <p:cNvSpPr/>
          <p:nvPr/>
        </p:nvSpPr>
        <p:spPr>
          <a:xfrm>
            <a:off x="1143001" y="29075056"/>
            <a:ext cx="7380514" cy="288887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Включение участника отбора в реестр получателей субсидии на оплату</a:t>
            </a:r>
          </a:p>
          <a:p>
            <a:pPr algn="ctr"/>
            <a:r>
              <a:rPr lang="ru-RU" sz="3200" dirty="0">
                <a:latin typeface="Times New Roman" panose="02020603050405020304" pitchFamily="18" charset="0"/>
                <a:cs typeface="Times New Roman" panose="02020603050405020304" pitchFamily="18" charset="0"/>
              </a:rPr>
              <a:t>Размер субсидии рассчитывается в соответствии с пунктом </a:t>
            </a:r>
            <a:r>
              <a:rPr lang="en-US" sz="3200" dirty="0">
                <a:latin typeface="Times New Roman" panose="02020603050405020304" pitchFamily="18" charset="0"/>
                <a:cs typeface="Times New Roman" panose="02020603050405020304" pitchFamily="18" charset="0"/>
              </a:rPr>
              <a:t>2</a:t>
            </a:r>
            <a:r>
              <a:rPr lang="ru-RU" sz="3200" dirty="0">
                <a:latin typeface="Times New Roman" panose="02020603050405020304" pitchFamily="18" charset="0"/>
                <a:cs typeface="Times New Roman" panose="02020603050405020304" pitchFamily="18" charset="0"/>
              </a:rPr>
              <a:t>1 Порядка</a:t>
            </a:r>
          </a:p>
          <a:p>
            <a:pPr algn="ctr"/>
            <a:endParaRPr lang="ru-RU" sz="3200" dirty="0">
              <a:latin typeface="Times New Roman" panose="02020603050405020304" pitchFamily="18" charset="0"/>
              <a:cs typeface="Times New Roman" panose="02020603050405020304" pitchFamily="18" charset="0"/>
            </a:endParaRPr>
          </a:p>
        </p:txBody>
      </p:sp>
      <p:sp>
        <p:nvSpPr>
          <p:cNvPr id="12" name="Прямоугольник 11">
            <a:extLst>
              <a:ext uri="{FF2B5EF4-FFF2-40B4-BE49-F238E27FC236}">
                <a16:creationId xmlns:a16="http://schemas.microsoft.com/office/drawing/2014/main" id="{9F17C7CE-10F5-4C46-8FA1-DBB252C640D1}"/>
              </a:ext>
            </a:extLst>
          </p:cNvPr>
          <p:cNvSpPr/>
          <p:nvPr/>
        </p:nvSpPr>
        <p:spPr>
          <a:xfrm>
            <a:off x="1143001" y="37194421"/>
            <a:ext cx="7380514" cy="251460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Уведомление участника отбора о принятом решении  </a:t>
            </a:r>
          </a:p>
          <a:p>
            <a:pPr algn="ctr"/>
            <a:r>
              <a:rPr lang="ru-RU" sz="3200" dirty="0">
                <a:latin typeface="Times New Roman" panose="02020603050405020304" pitchFamily="18" charset="0"/>
                <a:cs typeface="Times New Roman" panose="02020603050405020304" pitchFamily="18" charset="0"/>
              </a:rPr>
              <a:t>(в течение 5 рабочих дней со дня </a:t>
            </a:r>
          </a:p>
          <a:p>
            <a:pPr algn="ctr"/>
            <a:r>
              <a:rPr lang="ru-RU" sz="3200" dirty="0">
                <a:latin typeface="Times New Roman" panose="02020603050405020304" pitchFamily="18" charset="0"/>
                <a:cs typeface="Times New Roman" panose="02020603050405020304" pitchFamily="18" charset="0"/>
              </a:rPr>
              <a:t>принятия решения)</a:t>
            </a:r>
          </a:p>
        </p:txBody>
      </p:sp>
      <p:sp>
        <p:nvSpPr>
          <p:cNvPr id="13" name="Прямоугольник 12">
            <a:extLst>
              <a:ext uri="{FF2B5EF4-FFF2-40B4-BE49-F238E27FC236}">
                <a16:creationId xmlns:a16="http://schemas.microsoft.com/office/drawing/2014/main" id="{A356C87D-E8B7-482C-AC02-83CE0FB91788}"/>
              </a:ext>
            </a:extLst>
          </p:cNvPr>
          <p:cNvSpPr/>
          <p:nvPr/>
        </p:nvSpPr>
        <p:spPr>
          <a:xfrm>
            <a:off x="1143001" y="40452285"/>
            <a:ext cx="7380514" cy="2972158"/>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Заключение Соглашения о предоставлении субсидии </a:t>
            </a:r>
          </a:p>
          <a:p>
            <a:pPr algn="ctr"/>
            <a:r>
              <a:rPr lang="ru-RU" sz="3200" dirty="0">
                <a:latin typeface="Times New Roman" panose="02020603050405020304" pitchFamily="18" charset="0"/>
                <a:cs typeface="Times New Roman" panose="02020603050405020304" pitchFamily="18" charset="0"/>
              </a:rPr>
              <a:t>(в течение 10 рабочих дней с даты принятия решения о предоставлении субсидии) либо отказ участника отбора от заключения Соглашения</a:t>
            </a:r>
          </a:p>
          <a:p>
            <a:pPr algn="ctr"/>
            <a:endParaRPr lang="ru-RU" sz="3200" dirty="0">
              <a:latin typeface="Times New Roman" panose="02020603050405020304" pitchFamily="18" charset="0"/>
              <a:cs typeface="Times New Roman" panose="02020603050405020304" pitchFamily="18" charset="0"/>
            </a:endParaRPr>
          </a:p>
        </p:txBody>
      </p:sp>
      <p:sp>
        <p:nvSpPr>
          <p:cNvPr id="14" name="Прямоугольник 13">
            <a:extLst>
              <a:ext uri="{FF2B5EF4-FFF2-40B4-BE49-F238E27FC236}">
                <a16:creationId xmlns:a16="http://schemas.microsoft.com/office/drawing/2014/main" id="{FC53CE01-5A27-4FB8-80D3-84B9352AE7C3}"/>
              </a:ext>
            </a:extLst>
          </p:cNvPr>
          <p:cNvSpPr/>
          <p:nvPr/>
        </p:nvSpPr>
        <p:spPr>
          <a:xfrm>
            <a:off x="1175000" y="44094962"/>
            <a:ext cx="7380514" cy="2383972"/>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Перечисление субсидии</a:t>
            </a:r>
          </a:p>
          <a:p>
            <a:pPr algn="ctr"/>
            <a:r>
              <a:rPr lang="ru-RU" sz="3200" dirty="0">
                <a:latin typeface="Times New Roman" panose="02020603050405020304" pitchFamily="18" charset="0"/>
                <a:cs typeface="Times New Roman" panose="02020603050405020304" pitchFamily="18" charset="0"/>
              </a:rPr>
              <a:t>(не позднее 10-го рабочего дня, следующего за днем принятия решения о предоставлении субсидии)</a:t>
            </a:r>
          </a:p>
        </p:txBody>
      </p:sp>
      <p:sp>
        <p:nvSpPr>
          <p:cNvPr id="17" name="Прямоугольник 16">
            <a:extLst>
              <a:ext uri="{FF2B5EF4-FFF2-40B4-BE49-F238E27FC236}">
                <a16:creationId xmlns:a16="http://schemas.microsoft.com/office/drawing/2014/main" id="{6A82C3D3-0647-44E1-AE9B-1AB767185693}"/>
              </a:ext>
            </a:extLst>
          </p:cNvPr>
          <p:cNvSpPr/>
          <p:nvPr/>
        </p:nvSpPr>
        <p:spPr>
          <a:xfrm>
            <a:off x="1143001" y="47149453"/>
            <a:ext cx="7380514" cy="251460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Предоставление получателем субсидии отчета о достижении результатов предоставления субсидии </a:t>
            </a:r>
          </a:p>
          <a:p>
            <a:pPr algn="ctr"/>
            <a:r>
              <a:rPr lang="ru-RU" sz="3200" dirty="0">
                <a:latin typeface="Times New Roman" panose="02020603050405020304" pitchFamily="18" charset="0"/>
                <a:cs typeface="Times New Roman" panose="02020603050405020304" pitchFamily="18" charset="0"/>
              </a:rPr>
              <a:t>(в срок до10 февраля года, следующего за годом получения субсидии) </a:t>
            </a:r>
          </a:p>
        </p:txBody>
      </p:sp>
      <p:sp>
        <p:nvSpPr>
          <p:cNvPr id="18" name="Стрелка: вправо 17">
            <a:extLst>
              <a:ext uri="{FF2B5EF4-FFF2-40B4-BE49-F238E27FC236}">
                <a16:creationId xmlns:a16="http://schemas.microsoft.com/office/drawing/2014/main" id="{8B96C6C3-B25A-4B13-A9F2-E7BDA845C788}"/>
              </a:ext>
            </a:extLst>
          </p:cNvPr>
          <p:cNvSpPr/>
          <p:nvPr/>
        </p:nvSpPr>
        <p:spPr>
          <a:xfrm>
            <a:off x="8552771" y="41656662"/>
            <a:ext cx="947056" cy="13640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21" name="Стрелка: вниз 20">
            <a:extLst>
              <a:ext uri="{FF2B5EF4-FFF2-40B4-BE49-F238E27FC236}">
                <a16:creationId xmlns:a16="http://schemas.microsoft.com/office/drawing/2014/main" id="{0A48571C-47B7-4636-B6E7-A182C488242C}"/>
              </a:ext>
            </a:extLst>
          </p:cNvPr>
          <p:cNvSpPr/>
          <p:nvPr/>
        </p:nvSpPr>
        <p:spPr>
          <a:xfrm>
            <a:off x="18127844" y="7986257"/>
            <a:ext cx="45719" cy="42589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23" name="Стрелка: вниз 22">
            <a:extLst>
              <a:ext uri="{FF2B5EF4-FFF2-40B4-BE49-F238E27FC236}">
                <a16:creationId xmlns:a16="http://schemas.microsoft.com/office/drawing/2014/main" id="{31886BD2-7A88-49FC-8F68-6CFE1ABDCDB7}"/>
              </a:ext>
            </a:extLst>
          </p:cNvPr>
          <p:cNvSpPr/>
          <p:nvPr/>
        </p:nvSpPr>
        <p:spPr>
          <a:xfrm>
            <a:off x="18052869" y="13391503"/>
            <a:ext cx="45719" cy="89092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24" name="Стрелка: вниз 23">
            <a:extLst>
              <a:ext uri="{FF2B5EF4-FFF2-40B4-BE49-F238E27FC236}">
                <a16:creationId xmlns:a16="http://schemas.microsoft.com/office/drawing/2014/main" id="{E89C4D1B-FD9B-4CF0-9866-1B34F4FA1F3C}"/>
              </a:ext>
            </a:extLst>
          </p:cNvPr>
          <p:cNvSpPr/>
          <p:nvPr/>
        </p:nvSpPr>
        <p:spPr>
          <a:xfrm>
            <a:off x="18098588" y="15218086"/>
            <a:ext cx="45719" cy="76388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27" name="Стрелка: вниз 26">
            <a:extLst>
              <a:ext uri="{FF2B5EF4-FFF2-40B4-BE49-F238E27FC236}">
                <a16:creationId xmlns:a16="http://schemas.microsoft.com/office/drawing/2014/main" id="{B2765DE1-5CCD-4910-8476-EB6E2FF537CC}"/>
              </a:ext>
            </a:extLst>
          </p:cNvPr>
          <p:cNvSpPr/>
          <p:nvPr/>
        </p:nvSpPr>
        <p:spPr>
          <a:xfrm>
            <a:off x="10172700" y="20945710"/>
            <a:ext cx="45719" cy="691559"/>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28" name="Стрелка: вниз 27">
            <a:extLst>
              <a:ext uri="{FF2B5EF4-FFF2-40B4-BE49-F238E27FC236}">
                <a16:creationId xmlns:a16="http://schemas.microsoft.com/office/drawing/2014/main" id="{95DAC2AC-5742-4049-86A2-E928FB22C05B}"/>
              </a:ext>
            </a:extLst>
          </p:cNvPr>
          <p:cNvSpPr/>
          <p:nvPr/>
        </p:nvSpPr>
        <p:spPr>
          <a:xfrm>
            <a:off x="10172700" y="23994071"/>
            <a:ext cx="45719" cy="924214"/>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33" name="Стрелка: вниз 32">
            <a:extLst>
              <a:ext uri="{FF2B5EF4-FFF2-40B4-BE49-F238E27FC236}">
                <a16:creationId xmlns:a16="http://schemas.microsoft.com/office/drawing/2014/main" id="{6071A923-2A70-4B99-8557-189B4EF522C4}"/>
              </a:ext>
            </a:extLst>
          </p:cNvPr>
          <p:cNvSpPr/>
          <p:nvPr/>
        </p:nvSpPr>
        <p:spPr>
          <a:xfrm flipH="1">
            <a:off x="16119565" y="39626665"/>
            <a:ext cx="108616" cy="927101"/>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34" name="Стрелка: вниз 33">
            <a:extLst>
              <a:ext uri="{FF2B5EF4-FFF2-40B4-BE49-F238E27FC236}">
                <a16:creationId xmlns:a16="http://schemas.microsoft.com/office/drawing/2014/main" id="{C75DF590-1516-44AB-B9A5-B5507A7AF1F4}"/>
              </a:ext>
            </a:extLst>
          </p:cNvPr>
          <p:cNvSpPr/>
          <p:nvPr/>
        </p:nvSpPr>
        <p:spPr>
          <a:xfrm flipH="1">
            <a:off x="4449278" y="36611920"/>
            <a:ext cx="91437" cy="60544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35" name="Стрелка: вниз 34">
            <a:extLst>
              <a:ext uri="{FF2B5EF4-FFF2-40B4-BE49-F238E27FC236}">
                <a16:creationId xmlns:a16="http://schemas.microsoft.com/office/drawing/2014/main" id="{37CFA3E3-11EF-43E8-AA7E-632302631A84}"/>
              </a:ext>
            </a:extLst>
          </p:cNvPr>
          <p:cNvSpPr/>
          <p:nvPr/>
        </p:nvSpPr>
        <p:spPr>
          <a:xfrm>
            <a:off x="4506164" y="39709022"/>
            <a:ext cx="45719" cy="725886"/>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38" name="Стрелка: вниз 37">
            <a:extLst>
              <a:ext uri="{FF2B5EF4-FFF2-40B4-BE49-F238E27FC236}">
                <a16:creationId xmlns:a16="http://schemas.microsoft.com/office/drawing/2014/main" id="{DE353881-F4C6-45B5-ABE0-6C80C2D306E6}"/>
              </a:ext>
            </a:extLst>
          </p:cNvPr>
          <p:cNvSpPr/>
          <p:nvPr/>
        </p:nvSpPr>
        <p:spPr>
          <a:xfrm>
            <a:off x="4506165" y="46496312"/>
            <a:ext cx="45719" cy="653141"/>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41" name="Стрелка: вниз 40">
            <a:extLst>
              <a:ext uri="{FF2B5EF4-FFF2-40B4-BE49-F238E27FC236}">
                <a16:creationId xmlns:a16="http://schemas.microsoft.com/office/drawing/2014/main" id="{23AE8F03-CEF2-4803-8FB0-434E113CBDE5}"/>
              </a:ext>
            </a:extLst>
          </p:cNvPr>
          <p:cNvSpPr/>
          <p:nvPr/>
        </p:nvSpPr>
        <p:spPr>
          <a:xfrm rot="5400000">
            <a:off x="5072095" y="25595805"/>
            <a:ext cx="45719" cy="124563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42" name="Стрелка: вниз 41">
            <a:extLst>
              <a:ext uri="{FF2B5EF4-FFF2-40B4-BE49-F238E27FC236}">
                <a16:creationId xmlns:a16="http://schemas.microsoft.com/office/drawing/2014/main" id="{2382AEB2-DFE4-425A-AF5B-E5C05C9B3D3E}"/>
              </a:ext>
            </a:extLst>
          </p:cNvPr>
          <p:cNvSpPr/>
          <p:nvPr/>
        </p:nvSpPr>
        <p:spPr>
          <a:xfrm>
            <a:off x="4449277" y="26241483"/>
            <a:ext cx="45719" cy="2768979"/>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43" name="Стрелка: вправо 42">
            <a:extLst>
              <a:ext uri="{FF2B5EF4-FFF2-40B4-BE49-F238E27FC236}">
                <a16:creationId xmlns:a16="http://schemas.microsoft.com/office/drawing/2014/main" id="{F47905F9-5029-4CFB-BC4C-C6D3C870C9F6}"/>
              </a:ext>
            </a:extLst>
          </p:cNvPr>
          <p:cNvSpPr/>
          <p:nvPr/>
        </p:nvSpPr>
        <p:spPr>
          <a:xfrm>
            <a:off x="14813770" y="26218624"/>
            <a:ext cx="1414412" cy="45719"/>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44" name="Стрелка: вниз 43">
            <a:extLst>
              <a:ext uri="{FF2B5EF4-FFF2-40B4-BE49-F238E27FC236}">
                <a16:creationId xmlns:a16="http://schemas.microsoft.com/office/drawing/2014/main" id="{2BA274C7-A709-495D-9779-631D2489CD12}"/>
              </a:ext>
            </a:extLst>
          </p:cNvPr>
          <p:cNvSpPr/>
          <p:nvPr/>
        </p:nvSpPr>
        <p:spPr>
          <a:xfrm flipH="1">
            <a:off x="16146311" y="26264343"/>
            <a:ext cx="127590" cy="2815335"/>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45" name="Стрелка: вниз 44">
            <a:extLst>
              <a:ext uri="{FF2B5EF4-FFF2-40B4-BE49-F238E27FC236}">
                <a16:creationId xmlns:a16="http://schemas.microsoft.com/office/drawing/2014/main" id="{F959A653-6FEF-4092-AD16-B4E9ECFD2A68}"/>
              </a:ext>
            </a:extLst>
          </p:cNvPr>
          <p:cNvSpPr/>
          <p:nvPr/>
        </p:nvSpPr>
        <p:spPr>
          <a:xfrm>
            <a:off x="10195559" y="16702770"/>
            <a:ext cx="45719" cy="1878616"/>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51" name="Стрелка: вправо 50">
            <a:extLst>
              <a:ext uri="{FF2B5EF4-FFF2-40B4-BE49-F238E27FC236}">
                <a16:creationId xmlns:a16="http://schemas.microsoft.com/office/drawing/2014/main" id="{1E38F44B-AE35-476A-A20C-49B0BAEC66EB}"/>
              </a:ext>
            </a:extLst>
          </p:cNvPr>
          <p:cNvSpPr/>
          <p:nvPr/>
        </p:nvSpPr>
        <p:spPr>
          <a:xfrm rot="10800000">
            <a:off x="10241278" y="16655358"/>
            <a:ext cx="1025436" cy="47411"/>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52" name="Стрелка: вправо 51">
            <a:extLst>
              <a:ext uri="{FF2B5EF4-FFF2-40B4-BE49-F238E27FC236}">
                <a16:creationId xmlns:a16="http://schemas.microsoft.com/office/drawing/2014/main" id="{C3499973-C509-4348-BA77-31F20C6EA8EF}"/>
              </a:ext>
            </a:extLst>
          </p:cNvPr>
          <p:cNvSpPr/>
          <p:nvPr/>
        </p:nvSpPr>
        <p:spPr>
          <a:xfrm>
            <a:off x="25505228" y="16918105"/>
            <a:ext cx="5105515" cy="45719"/>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53" name="Стрелка: вниз 52">
            <a:extLst>
              <a:ext uri="{FF2B5EF4-FFF2-40B4-BE49-F238E27FC236}">
                <a16:creationId xmlns:a16="http://schemas.microsoft.com/office/drawing/2014/main" id="{646BB351-C4A7-4055-A91E-36EB5F12004A}"/>
              </a:ext>
            </a:extLst>
          </p:cNvPr>
          <p:cNvSpPr/>
          <p:nvPr/>
        </p:nvSpPr>
        <p:spPr>
          <a:xfrm>
            <a:off x="30610744" y="28078577"/>
            <a:ext cx="45719" cy="100110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54" name="Стрелка: вниз 53">
            <a:extLst>
              <a:ext uri="{FF2B5EF4-FFF2-40B4-BE49-F238E27FC236}">
                <a16:creationId xmlns:a16="http://schemas.microsoft.com/office/drawing/2014/main" id="{9AD41E40-2D62-44C6-A0E5-8F0885B698B8}"/>
              </a:ext>
            </a:extLst>
          </p:cNvPr>
          <p:cNvSpPr/>
          <p:nvPr/>
        </p:nvSpPr>
        <p:spPr>
          <a:xfrm>
            <a:off x="30656463" y="33488393"/>
            <a:ext cx="45719" cy="120113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55" name="Стрелка: вниз 54">
            <a:extLst>
              <a:ext uri="{FF2B5EF4-FFF2-40B4-BE49-F238E27FC236}">
                <a16:creationId xmlns:a16="http://schemas.microsoft.com/office/drawing/2014/main" id="{4E8CCB51-E239-4322-BB4E-0B1116F25677}"/>
              </a:ext>
            </a:extLst>
          </p:cNvPr>
          <p:cNvSpPr/>
          <p:nvPr/>
        </p:nvSpPr>
        <p:spPr>
          <a:xfrm>
            <a:off x="30586679" y="16918105"/>
            <a:ext cx="45719" cy="1599039"/>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4" name="Прямоугольник 3">
            <a:extLst>
              <a:ext uri="{FF2B5EF4-FFF2-40B4-BE49-F238E27FC236}">
                <a16:creationId xmlns:a16="http://schemas.microsoft.com/office/drawing/2014/main" id="{1645688B-BF26-49E0-B10A-0BE80773A748}"/>
              </a:ext>
            </a:extLst>
          </p:cNvPr>
          <p:cNvSpPr/>
          <p:nvPr/>
        </p:nvSpPr>
        <p:spPr>
          <a:xfrm>
            <a:off x="11069070" y="40553766"/>
            <a:ext cx="10074730" cy="337796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Размещение информации о результатах рассмотрения заявок на Едином портале, а также в информационной системе «Портал Воронежской области в сети Интернет» на странице Департамента </a:t>
            </a:r>
          </a:p>
          <a:p>
            <a:pPr algn="ctr"/>
            <a:r>
              <a:rPr lang="ru-RU" sz="3200" dirty="0">
                <a:latin typeface="Times New Roman" panose="02020603050405020304" pitchFamily="18" charset="0"/>
                <a:cs typeface="Times New Roman" panose="02020603050405020304" pitchFamily="18" charset="0"/>
              </a:rPr>
              <a:t>(в течение 5 дней со дня принятия решения по результатам рассмотрения заявки)</a:t>
            </a:r>
          </a:p>
        </p:txBody>
      </p:sp>
      <p:sp>
        <p:nvSpPr>
          <p:cNvPr id="15" name="Стрелка: вниз 14">
            <a:extLst>
              <a:ext uri="{FF2B5EF4-FFF2-40B4-BE49-F238E27FC236}">
                <a16:creationId xmlns:a16="http://schemas.microsoft.com/office/drawing/2014/main" id="{9D4A2C88-0CD3-46B2-8BD9-1820BFC81D03}"/>
              </a:ext>
            </a:extLst>
          </p:cNvPr>
          <p:cNvSpPr/>
          <p:nvPr/>
        </p:nvSpPr>
        <p:spPr>
          <a:xfrm>
            <a:off x="16100590" y="43931726"/>
            <a:ext cx="45721" cy="114813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16" name="Прямоугольник 15">
            <a:extLst>
              <a:ext uri="{FF2B5EF4-FFF2-40B4-BE49-F238E27FC236}">
                <a16:creationId xmlns:a16="http://schemas.microsoft.com/office/drawing/2014/main" id="{0125DF06-9DA5-4F0B-A8F6-8E52662A2C73}"/>
              </a:ext>
            </a:extLst>
          </p:cNvPr>
          <p:cNvSpPr/>
          <p:nvPr/>
        </p:nvSpPr>
        <p:spPr>
          <a:xfrm>
            <a:off x="1143001" y="32602028"/>
            <a:ext cx="7334795" cy="397723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Размещение информации о результатах рассмотрения заявок на Едином портале, а также в информационной системе «Портал Воронежской области в сети Интернет» на странице Департамента </a:t>
            </a:r>
          </a:p>
          <a:p>
            <a:pPr algn="ctr"/>
            <a:r>
              <a:rPr lang="ru-RU" sz="3200" dirty="0">
                <a:latin typeface="Times New Roman" panose="02020603050405020304" pitchFamily="18" charset="0"/>
                <a:cs typeface="Times New Roman" panose="02020603050405020304" pitchFamily="18" charset="0"/>
              </a:rPr>
              <a:t>(в течение 5 дней со дня принятия решения по результатам рассмотрения заявки)</a:t>
            </a:r>
          </a:p>
        </p:txBody>
      </p:sp>
      <p:sp>
        <p:nvSpPr>
          <p:cNvPr id="19" name="Стрелка: вниз 18">
            <a:extLst>
              <a:ext uri="{FF2B5EF4-FFF2-40B4-BE49-F238E27FC236}">
                <a16:creationId xmlns:a16="http://schemas.microsoft.com/office/drawing/2014/main" id="{1E202DDB-268C-49EF-AC93-E6487E12A837}"/>
              </a:ext>
            </a:extLst>
          </p:cNvPr>
          <p:cNvSpPr/>
          <p:nvPr/>
        </p:nvSpPr>
        <p:spPr>
          <a:xfrm flipH="1">
            <a:off x="4403558" y="31963930"/>
            <a:ext cx="45719" cy="595241"/>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22" name="Стрелка: вниз 21">
            <a:extLst>
              <a:ext uri="{FF2B5EF4-FFF2-40B4-BE49-F238E27FC236}">
                <a16:creationId xmlns:a16="http://schemas.microsoft.com/office/drawing/2014/main" id="{357D43C4-E154-4C07-BD7C-CF72205E2276}"/>
              </a:ext>
            </a:extLst>
          </p:cNvPr>
          <p:cNvSpPr/>
          <p:nvPr/>
        </p:nvSpPr>
        <p:spPr>
          <a:xfrm rot="10800000">
            <a:off x="9429362" y="36312177"/>
            <a:ext cx="91439" cy="5475435"/>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25" name="Стрелка: вправо 24">
            <a:extLst>
              <a:ext uri="{FF2B5EF4-FFF2-40B4-BE49-F238E27FC236}">
                <a16:creationId xmlns:a16="http://schemas.microsoft.com/office/drawing/2014/main" id="{B4374ED7-6D4A-4AF1-AFD8-0605CDA39993}"/>
              </a:ext>
            </a:extLst>
          </p:cNvPr>
          <p:cNvSpPr/>
          <p:nvPr/>
        </p:nvSpPr>
        <p:spPr>
          <a:xfrm>
            <a:off x="9499827" y="36249428"/>
            <a:ext cx="1526556" cy="125499"/>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26" name="Стрелка: вниз 25">
            <a:extLst>
              <a:ext uri="{FF2B5EF4-FFF2-40B4-BE49-F238E27FC236}">
                <a16:creationId xmlns:a16="http://schemas.microsoft.com/office/drawing/2014/main" id="{627ADC15-93BB-4783-AA9A-3BABAE67173A}"/>
              </a:ext>
            </a:extLst>
          </p:cNvPr>
          <p:cNvSpPr/>
          <p:nvPr/>
        </p:nvSpPr>
        <p:spPr>
          <a:xfrm>
            <a:off x="4472135" y="43424443"/>
            <a:ext cx="68580" cy="670519"/>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Tree>
    <p:extLst>
      <p:ext uri="{BB962C8B-B14F-4D97-AF65-F5344CB8AC3E}">
        <p14:creationId xmlns:p14="http://schemas.microsoft.com/office/powerpoint/2010/main" val="244682376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рямоугольник 2">
            <a:extLst>
              <a:ext uri="{FF2B5EF4-FFF2-40B4-BE49-F238E27FC236}">
                <a16:creationId xmlns:a16="http://schemas.microsoft.com/office/drawing/2014/main" id="{F69B7055-C258-4481-B531-4DEC7FA90DD8}"/>
              </a:ext>
            </a:extLst>
          </p:cNvPr>
          <p:cNvSpPr/>
          <p:nvPr/>
        </p:nvSpPr>
        <p:spPr>
          <a:xfrm>
            <a:off x="2074989" y="12148456"/>
            <a:ext cx="32196504" cy="14326365"/>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 * Требования к участникам отбора, которым должен соответствовать участник отбора на дату подачи заявки на участие в отборе:</a:t>
            </a:r>
          </a:p>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а) участник отбора понес затраты в предыдущем году на содержание маточного товарного поголовья крупного рогатого скота специализированных мясных пород;</a:t>
            </a:r>
          </a:p>
          <a:p>
            <a:pPr algn="ctr"/>
            <a:r>
              <a:rPr lang="ru-RU" sz="3200" dirty="0">
                <a:latin typeface="Times New Roman" panose="02020603050405020304" pitchFamily="18" charset="0"/>
                <a:cs typeface="Times New Roman" panose="02020603050405020304" pitchFamily="18" charset="0"/>
              </a:rPr>
              <a:t>б) участник отбора понес затраты в году, предшествующем году получения субсидии, на обеспечение прироста маточного товарного поголовья крупного рогатого скота специализированных мясных пород;</a:t>
            </a:r>
          </a:p>
          <a:p>
            <a:pPr algn="ctr"/>
            <a:r>
              <a:rPr lang="ru-RU" sz="3200" dirty="0">
                <a:latin typeface="Times New Roman" panose="02020603050405020304" pitchFamily="18" charset="0"/>
                <a:cs typeface="Times New Roman" panose="02020603050405020304" pitchFamily="18" charset="0"/>
              </a:rPr>
              <a:t>в) у участника отбора должна отсутствовать неисполненная обязанность по уплате налогов, сборов, страховых взносов, пеней, штрафов, процентов, подлежащих уплате в соответствии с законодательством Российской Федерации о налогах и сборах;</a:t>
            </a:r>
          </a:p>
          <a:p>
            <a:pPr algn="ctr"/>
            <a:r>
              <a:rPr lang="ru-RU" sz="3200" dirty="0">
                <a:latin typeface="Times New Roman" panose="02020603050405020304" pitchFamily="18" charset="0"/>
                <a:cs typeface="Times New Roman" panose="02020603050405020304" pitchFamily="18" charset="0"/>
              </a:rPr>
              <a:t>г) у участника отбора должна отсутствовать просроченная задолженность по возврату в бюджет Воронежской области субсидий, бюджетных инвестиций, предоставленных в том числе в соответствии с иными правовыми актами, а также иная просроченная (неурегулированная) задолженность по денежным обязательствам перед Воронежской областью;</a:t>
            </a:r>
          </a:p>
          <a:p>
            <a:pPr algn="ctr"/>
            <a:r>
              <a:rPr lang="ru-RU" sz="3200" dirty="0">
                <a:latin typeface="Times New Roman" panose="02020603050405020304" pitchFamily="18" charset="0"/>
                <a:cs typeface="Times New Roman" panose="02020603050405020304" pitchFamily="18" charset="0"/>
              </a:rPr>
              <a:t>д) участники отбора - юридические лица не должны находиться в процессе реорганизации (за исключением реорганизации в форме присоединения к юридическому лицу, являющемуся участником отбора, другого юридического лица), ликвидации, в отношении их не введена процедура банкротства, деятельность участника отбора не приостановлена в порядке, предусмотренном законодательством Российской Федерации, а участники отбора - индивидуальные предприниматели не должны прекратить деятельность в качестве индивидуального предпринимателя;</a:t>
            </a:r>
          </a:p>
          <a:p>
            <a:pPr algn="ctr"/>
            <a:r>
              <a:rPr lang="ru-RU" sz="3200" dirty="0">
                <a:latin typeface="Times New Roman" panose="02020603050405020304" pitchFamily="18" charset="0"/>
                <a:cs typeface="Times New Roman" panose="02020603050405020304" pitchFamily="18" charset="0"/>
              </a:rPr>
              <a:t>е) в реестре дисквалифицированных лиц отсутствуют сведения о дисквалифицированных руководителе, членах коллегиального исполнительного органа, лице, исполняющем функции единоличного исполнительного органа, или главном бухгалтере участника отбора, являющегося юридическим лицом, об индивидуальном предпринимателе;</a:t>
            </a:r>
          </a:p>
          <a:p>
            <a:pPr algn="ctr"/>
            <a:r>
              <a:rPr lang="ru-RU" sz="3200" dirty="0">
                <a:latin typeface="Times New Roman" panose="02020603050405020304" pitchFamily="18" charset="0"/>
                <a:cs typeface="Times New Roman" panose="02020603050405020304" pitchFamily="18" charset="0"/>
              </a:rPr>
              <a:t>ж) участник отбора не должен являться иностранным юридическим лицом, а также российским юридическим лицом, в уставном (складочном) капитале которого доля участия иностранных юридических лиц, местом регистрации которых является государство или территория, включенные в утвержденный Министерством финансов Российской Федерации перечень государств и территорий, предоставляющих льготный налоговый режим налогообложения и (или) не предусматривающих раскрытия и предоставления информации при проведении финансовых операций (офшорные зоны), в совокупности превышает 50 процентов;</a:t>
            </a:r>
          </a:p>
          <a:p>
            <a:pPr algn="ctr"/>
            <a:r>
              <a:rPr lang="ru-RU" sz="3200" dirty="0">
                <a:latin typeface="Times New Roman" panose="02020603050405020304" pitchFamily="18" charset="0"/>
                <a:cs typeface="Times New Roman" panose="02020603050405020304" pitchFamily="18" charset="0"/>
              </a:rPr>
              <a:t>з) участник отбора не должен получать средства из бюджета Воронежской области на основании иных нормативных правовых актов Воронежской области на цели, установленные пунктом 3 Порядка;</a:t>
            </a:r>
          </a:p>
          <a:p>
            <a:pPr algn="ctr"/>
            <a:r>
              <a:rPr lang="ru-RU" sz="3200" dirty="0">
                <a:latin typeface="Times New Roman" panose="02020603050405020304" pitchFamily="18" charset="0"/>
                <a:cs typeface="Times New Roman" panose="02020603050405020304" pitchFamily="18" charset="0"/>
              </a:rPr>
              <a:t>и) участник отбора должен осуществлять деятельность на территории Воронежской области и поставлен на учет в налоговых органах Воронежской области;</a:t>
            </a:r>
          </a:p>
          <a:p>
            <a:pPr algn="ctr"/>
            <a:r>
              <a:rPr lang="ru-RU" sz="3200" dirty="0">
                <a:latin typeface="Times New Roman" panose="02020603050405020304" pitchFamily="18" charset="0"/>
                <a:cs typeface="Times New Roman" panose="02020603050405020304" pitchFamily="18" charset="0"/>
              </a:rPr>
              <a:t>к) участник отбора не привлекался к ответственности за несоблюдение запрета на выжигание сухой травянистой растительности, стерни, пожнивных остатков (за исключением рисовой соломы) на землях сельскохозяйственного назначения, установленного Постановлением Правительства Российской Федерации от 16.09.2020 № 1479 «Об утверждении Правил противопожарного режима в Российской Федерации», в году, предшествующем году получения субсидии.</a:t>
            </a:r>
          </a:p>
          <a:p>
            <a:pPr algn="ctr"/>
            <a:endParaRPr lang="ru-RU" sz="3200" dirty="0">
              <a:latin typeface="Times New Roman" panose="02020603050405020304" pitchFamily="18" charset="0"/>
              <a:cs typeface="Times New Roman" panose="02020603050405020304" pitchFamily="18" charset="0"/>
            </a:endParaRPr>
          </a:p>
        </p:txBody>
      </p:sp>
      <p:sp>
        <p:nvSpPr>
          <p:cNvPr id="5" name="Прямоугольник 4">
            <a:extLst>
              <a:ext uri="{FF2B5EF4-FFF2-40B4-BE49-F238E27FC236}">
                <a16:creationId xmlns:a16="http://schemas.microsoft.com/office/drawing/2014/main" id="{B1927793-A2A3-45A7-84CB-FE8627632E21}"/>
              </a:ext>
            </a:extLst>
          </p:cNvPr>
          <p:cNvSpPr/>
          <p:nvPr/>
        </p:nvSpPr>
        <p:spPr>
          <a:xfrm>
            <a:off x="2074988" y="28354253"/>
            <a:ext cx="32196505" cy="14326365"/>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 Участник отбора одновременно с представлением заявки представляет в Департамент следующие документы:</a:t>
            </a:r>
          </a:p>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1) отчетность о финансово-экономическом состоянии участника отбора за год, предшествующий году получения субсидии, по форме, утвержденной Департаментом (за исключением крестьянских (фермерских) хозяйств, поставленных на учет в налоговых органах и начавших свою производственную деятельность в отчетном финансовому году), в случае отсутствия отчетности в Департаменте;</a:t>
            </a:r>
          </a:p>
          <a:p>
            <a:pPr algn="ctr"/>
            <a:r>
              <a:rPr lang="ru-RU" sz="3200" dirty="0">
                <a:latin typeface="Times New Roman" panose="02020603050405020304" pitchFamily="18" charset="0"/>
                <a:cs typeface="Times New Roman" panose="02020603050405020304" pitchFamily="18" charset="0"/>
              </a:rPr>
              <a:t>2) информацию о наличии маточного товарного поголовья крупного рогатого скота специализированных мясных пород по состоянию на 1 января текущего года для предоставления субсидии по форме согласно приложению № 2 к Порядку;</a:t>
            </a:r>
          </a:p>
          <a:p>
            <a:pPr algn="ctr"/>
            <a:r>
              <a:rPr lang="ru-RU" sz="3200" dirty="0">
                <a:latin typeface="Times New Roman" panose="02020603050405020304" pitchFamily="18" charset="0"/>
                <a:cs typeface="Times New Roman" panose="02020603050405020304" pitchFamily="18" charset="0"/>
              </a:rPr>
              <a:t>3) справку-расчет размера субсидии по форме согласно приложению № 3 к Порядку;</a:t>
            </a:r>
          </a:p>
          <a:p>
            <a:pPr algn="ctr"/>
            <a:r>
              <a:rPr lang="ru-RU" sz="3200" dirty="0">
                <a:latin typeface="Times New Roman" panose="02020603050405020304" pitchFamily="18" charset="0"/>
                <a:cs typeface="Times New Roman" panose="02020603050405020304" pitchFamily="18" charset="0"/>
              </a:rPr>
              <a:t>4) копию внутрихозяйственного отчета о движении скота и птицы на ферме (по типовой межотраслевой форме № СП-51, утвержденной Постановлением Госкомстата России от 29.09.1997 № 68) (далее - форма № СП-51) за январь года подачи документов на предоставление субсидии;</a:t>
            </a:r>
          </a:p>
          <a:p>
            <a:pPr algn="ctr"/>
            <a:r>
              <a:rPr lang="ru-RU" sz="3200" dirty="0">
                <a:latin typeface="Times New Roman" panose="02020603050405020304" pitchFamily="18" charset="0"/>
                <a:cs typeface="Times New Roman" panose="02020603050405020304" pitchFamily="18" charset="0"/>
              </a:rPr>
              <a:t>5) согласие на обработку персональных данных (для физических лиц).</a:t>
            </a:r>
          </a:p>
          <a:p>
            <a:pPr algn="ctr"/>
            <a:r>
              <a:rPr lang="ru-RU" sz="3200" dirty="0">
                <a:latin typeface="Times New Roman" panose="02020603050405020304" pitchFamily="18" charset="0"/>
                <a:cs typeface="Times New Roman" panose="02020603050405020304" pitchFamily="18" charset="0"/>
              </a:rPr>
              <a:t>Участники отбора представляют в Департамент сведения о руководителе, членах коллегиального исполнительного органа, лице, исполняющем функции единоличного исполнительного органа, и главном бухгалтере участника отбора, являющегося юридическим лицом, об индивидуальном предпринимателе, являющемся участником отбора.</a:t>
            </a:r>
          </a:p>
          <a:p>
            <a:pPr algn="ctr"/>
            <a:r>
              <a:rPr lang="ru-RU" sz="3200" dirty="0">
                <a:latin typeface="Times New Roman" panose="02020603050405020304" pitchFamily="18" charset="0"/>
                <a:cs typeface="Times New Roman" panose="02020603050405020304" pitchFamily="18" charset="0"/>
              </a:rPr>
              <a:t>В случае приобретения товарного поголовья крупного рогатого скота специализированных мясных пород (</a:t>
            </a:r>
            <a:r>
              <a:rPr lang="ru-RU" sz="3200" dirty="0" err="1">
                <a:latin typeface="Times New Roman" panose="02020603050405020304" pitchFamily="18" charset="0"/>
                <a:cs typeface="Times New Roman" panose="02020603050405020304" pitchFamily="18" charset="0"/>
              </a:rPr>
              <a:t>коров</a:t>
            </a:r>
            <a:r>
              <a:rPr lang="ru-RU" sz="3200" dirty="0">
                <a:latin typeface="Times New Roman" panose="02020603050405020304" pitchFamily="18" charset="0"/>
                <a:cs typeface="Times New Roman" panose="02020603050405020304" pitchFamily="18" charset="0"/>
              </a:rPr>
              <a:t>, нетелей) участники отбора дополнительно представляют:</a:t>
            </a:r>
          </a:p>
          <a:p>
            <a:pPr algn="ctr"/>
            <a:r>
              <a:rPr lang="ru-RU" sz="3200" dirty="0">
                <a:latin typeface="Times New Roman" panose="02020603050405020304" pitchFamily="18" charset="0"/>
                <a:cs typeface="Times New Roman" panose="02020603050405020304" pitchFamily="18" charset="0"/>
              </a:rPr>
              <a:t>1) копии договоров (контрактов) на приобретение товарного поголовья крупного рогатого скота специализированных мясных пород (</a:t>
            </a:r>
            <a:r>
              <a:rPr lang="ru-RU" sz="3200" dirty="0" err="1">
                <a:latin typeface="Times New Roman" panose="02020603050405020304" pitchFamily="18" charset="0"/>
                <a:cs typeface="Times New Roman" panose="02020603050405020304" pitchFamily="18" charset="0"/>
              </a:rPr>
              <a:t>коров</a:t>
            </a:r>
            <a:r>
              <a:rPr lang="ru-RU" sz="3200" dirty="0">
                <a:latin typeface="Times New Roman" panose="02020603050405020304" pitchFamily="18" charset="0"/>
                <a:cs typeface="Times New Roman" panose="02020603050405020304" pitchFamily="18" charset="0"/>
              </a:rPr>
              <a:t>, нетелей) в предыдущем году;</a:t>
            </a:r>
          </a:p>
          <a:p>
            <a:pPr algn="ctr"/>
            <a:r>
              <a:rPr lang="ru-RU" sz="3200" dirty="0">
                <a:latin typeface="Times New Roman" panose="02020603050405020304" pitchFamily="18" charset="0"/>
                <a:cs typeface="Times New Roman" panose="02020603050405020304" pitchFamily="18" charset="0"/>
              </a:rPr>
              <a:t>2) копии товарных накладных или универсальных передаточных документов, подтверждающих оприходование товарного поголовья крупного рогатого скота специализированных мясных пород (</a:t>
            </a:r>
            <a:r>
              <a:rPr lang="ru-RU" sz="3200" dirty="0" err="1">
                <a:latin typeface="Times New Roman" panose="02020603050405020304" pitchFamily="18" charset="0"/>
                <a:cs typeface="Times New Roman" panose="02020603050405020304" pitchFamily="18" charset="0"/>
              </a:rPr>
              <a:t>коров</a:t>
            </a:r>
            <a:r>
              <a:rPr lang="ru-RU" sz="3200" dirty="0">
                <a:latin typeface="Times New Roman" panose="02020603050405020304" pitchFamily="18" charset="0"/>
                <a:cs typeface="Times New Roman" panose="02020603050405020304" pitchFamily="18" charset="0"/>
              </a:rPr>
              <a:t>, нетелей) в предыдущем году;</a:t>
            </a:r>
          </a:p>
          <a:p>
            <a:pPr algn="ctr"/>
            <a:r>
              <a:rPr lang="ru-RU" sz="3200" dirty="0">
                <a:latin typeface="Times New Roman" panose="02020603050405020304" pitchFamily="18" charset="0"/>
                <a:cs typeface="Times New Roman" panose="02020603050405020304" pitchFamily="18" charset="0"/>
              </a:rPr>
              <a:t>3) копии платежных документов, подтверждающих оплату приобретенного поголовья в году, предшествующем году подачи документов на предоставление субсидии (в случае если в платежном документе в поле «назначение платежа» имеется ссылка на счет, дополнительно представляется копия счета на оплату);</a:t>
            </a:r>
          </a:p>
          <a:p>
            <a:pPr algn="ctr"/>
            <a:r>
              <a:rPr lang="ru-RU" sz="3200" dirty="0">
                <a:latin typeface="Times New Roman" panose="02020603050405020304" pitchFamily="18" charset="0"/>
                <a:cs typeface="Times New Roman" panose="02020603050405020304" pitchFamily="18" charset="0"/>
              </a:rPr>
              <a:t>4) копии актов приема-передачи товарного поголовья крупного рогатого скота специализированных мясных пород (</a:t>
            </a:r>
            <a:r>
              <a:rPr lang="ru-RU" sz="3200" dirty="0" err="1">
                <a:latin typeface="Times New Roman" panose="02020603050405020304" pitchFamily="18" charset="0"/>
                <a:cs typeface="Times New Roman" panose="02020603050405020304" pitchFamily="18" charset="0"/>
              </a:rPr>
              <a:t>коров</a:t>
            </a:r>
            <a:r>
              <a:rPr lang="ru-RU" sz="3200" dirty="0">
                <a:latin typeface="Times New Roman" panose="02020603050405020304" pitchFamily="18" charset="0"/>
                <a:cs typeface="Times New Roman" panose="02020603050405020304" pitchFamily="18" charset="0"/>
              </a:rPr>
              <a:t>, нетелей) с указанием инвентарного номера каждой головы;</a:t>
            </a:r>
          </a:p>
          <a:p>
            <a:pPr algn="ctr"/>
            <a:r>
              <a:rPr lang="ru-RU" sz="3200" dirty="0">
                <a:latin typeface="Times New Roman" panose="02020603050405020304" pitchFamily="18" charset="0"/>
                <a:cs typeface="Times New Roman" panose="02020603050405020304" pitchFamily="18" charset="0"/>
              </a:rPr>
              <a:t>5) копии ветеринарных свидетельств, выданных на приобретенное поголовье;</a:t>
            </a:r>
          </a:p>
          <a:p>
            <a:pPr algn="ctr"/>
            <a:r>
              <a:rPr lang="ru-RU" sz="3200" dirty="0">
                <a:latin typeface="Times New Roman" panose="02020603050405020304" pitchFamily="18" charset="0"/>
                <a:cs typeface="Times New Roman" panose="02020603050405020304" pitchFamily="18" charset="0"/>
              </a:rPr>
              <a:t>6) копию внутрихозяйственного отчета о движении скота и птицы на ферме по типовой межотраслевой форме № СП-51 по состоянию на месяц, в котором приобреталось товарное поголовье крупного рогатого скота специализированных мясных пород (</a:t>
            </a:r>
            <a:r>
              <a:rPr lang="ru-RU" sz="3200" dirty="0" err="1">
                <a:latin typeface="Times New Roman" panose="02020603050405020304" pitchFamily="18" charset="0"/>
                <a:cs typeface="Times New Roman" panose="02020603050405020304" pitchFamily="18" charset="0"/>
              </a:rPr>
              <a:t>коров</a:t>
            </a:r>
            <a:r>
              <a:rPr lang="ru-RU" sz="3200" dirty="0">
                <a:latin typeface="Times New Roman" panose="02020603050405020304" pitchFamily="18" charset="0"/>
                <a:cs typeface="Times New Roman" panose="02020603050405020304" pitchFamily="18" charset="0"/>
              </a:rPr>
              <a:t>, </a:t>
            </a:r>
            <a:r>
              <a:rPr lang="ru-RU" sz="3200">
                <a:latin typeface="Times New Roman" panose="02020603050405020304" pitchFamily="18" charset="0"/>
                <a:cs typeface="Times New Roman" panose="02020603050405020304" pitchFamily="18" charset="0"/>
              </a:rPr>
              <a:t>нетелей).</a:t>
            </a:r>
            <a:endParaRPr lang="ru-RU" sz="3200" dirty="0">
              <a:latin typeface="Times New Roman" panose="02020603050405020304" pitchFamily="18" charset="0"/>
              <a:cs typeface="Times New Roman" panose="02020603050405020304" pitchFamily="18" charset="0"/>
            </a:endParaRPr>
          </a:p>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Копии документов, указанных в настоящем пункте, заверяются участником отбора либо уполномоченным должностным лицом и скрепляются печатью (при наличии). В случае если документы заверены уполномоченным лицом, предоставляются доверенность и ее копия или иной документ, подтверждающий полномочия уполномоченного лица на заверение документов, указанных в настоящем пункте.</a:t>
            </a:r>
          </a:p>
        </p:txBody>
      </p:sp>
      <p:sp>
        <p:nvSpPr>
          <p:cNvPr id="2" name="Прямоугольник 1">
            <a:extLst>
              <a:ext uri="{FF2B5EF4-FFF2-40B4-BE49-F238E27FC236}">
                <a16:creationId xmlns:a16="http://schemas.microsoft.com/office/drawing/2014/main" id="{9FF74AF0-9C9F-40D3-9EAA-8D13D1311498}"/>
              </a:ext>
            </a:extLst>
          </p:cNvPr>
          <p:cNvSpPr/>
          <p:nvPr/>
        </p:nvSpPr>
        <p:spPr>
          <a:xfrm>
            <a:off x="2074988" y="4176127"/>
            <a:ext cx="32196504" cy="6404787"/>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ru-RU" sz="3200" dirty="0">
                <a:latin typeface="Times New Roman" panose="02020603050405020304" pitchFamily="18" charset="0"/>
                <a:cs typeface="Times New Roman" panose="02020603050405020304" pitchFamily="18" charset="0"/>
              </a:rPr>
              <a:t>Целью предоставления субсидии является поддержка сельскохозяйственных товаропроизводителей путем возмещения части затрат сельскохозяйственным товаропроизводителям (без учета налога на добавленную стоимость) по обеспечению прироста маточного товарного поголовья крупного рогатого скота специализированных мясных пород в рамках реализации государственной программы Воронежской области «Развитие сельского хозяйства, производства пищевых продуктов и инфраструктуры агропродовольственного рынка», утвержденной постановлением правительства Воронежской области от 13.12.2013 № 1088 «Об утверждении государственной программы Воронежской области «Развитие сельского хозяйства, производства пищевых продуктов и инфраструктуры агропродовольственного рынка».</a:t>
            </a:r>
          </a:p>
          <a:p>
            <a:pPr algn="ctr"/>
            <a:endParaRPr lang="ru-RU" sz="3200" dirty="0">
              <a:latin typeface="Times New Roman" panose="02020603050405020304" pitchFamily="18" charset="0"/>
              <a:cs typeface="Times New Roman" panose="02020603050405020304" pitchFamily="18" charset="0"/>
            </a:endParaRPr>
          </a:p>
          <a:p>
            <a:pPr algn="ctr"/>
            <a:r>
              <a:rPr lang="ru-RU" sz="3200" dirty="0">
                <a:latin typeface="Times New Roman" panose="02020603050405020304" pitchFamily="18" charset="0"/>
                <a:cs typeface="Times New Roman" panose="02020603050405020304" pitchFamily="18" charset="0"/>
              </a:rPr>
              <a:t>Для получателей субсидии, использующих право на освобождение от исполнения обязанностей налогоплательщика, связанных с исчислением и уплатой налога на добавленную стоимость, возмещение части затрат осуществляется исходя из суммы расходов на приобретение товаров (работ, услуг), включая сумму налога на добавленную стоимость.</a:t>
            </a:r>
          </a:p>
          <a:p>
            <a:pPr algn="ctr"/>
            <a:endParaRPr lang="ru-RU" sz="32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854080782"/>
      </p:ext>
    </p:extLst>
  </p:cSld>
  <p:clrMapOvr>
    <a:masterClrMapping/>
  </p:clrMapOvr>
</p:sld>
</file>

<file path=ppt/theme/theme1.xml><?xml version="1.0" encoding="utf-8"?>
<a:theme xmlns:a="http://schemas.openxmlformats.org/drawingml/2006/main" name="Тема Office">
  <a:themeElements>
    <a:clrScheme name="Тема 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Тема 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Тема 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905</TotalTime>
  <Words>1887</Words>
  <Application>Microsoft Office PowerPoint</Application>
  <PresentationFormat>Произвольный</PresentationFormat>
  <Paragraphs>97</Paragraphs>
  <Slides>2</Slides>
  <Notes>0</Notes>
  <HiddenSlides>0</HiddenSlides>
  <MMClips>0</MMClips>
  <ScaleCrop>false</ScaleCrop>
  <HeadingPairs>
    <vt:vector size="6" baseType="variant">
      <vt:variant>
        <vt:lpstr>Использованные шрифты</vt:lpstr>
      </vt:variant>
      <vt:variant>
        <vt:i4>4</vt:i4>
      </vt:variant>
      <vt:variant>
        <vt:lpstr>Тема</vt:lpstr>
      </vt:variant>
      <vt:variant>
        <vt:i4>1</vt:i4>
      </vt:variant>
      <vt:variant>
        <vt:lpstr>Заголовки слайдов</vt:lpstr>
      </vt:variant>
      <vt:variant>
        <vt:i4>2</vt:i4>
      </vt:variant>
    </vt:vector>
  </HeadingPairs>
  <TitlesOfParts>
    <vt:vector size="7" baseType="lpstr">
      <vt:lpstr>Arial</vt:lpstr>
      <vt:lpstr>Calibri</vt:lpstr>
      <vt:lpstr>Calibri Light</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Светличный Максим Владимирович</dc:creator>
  <cp:lastModifiedBy>Копылова Татьяна Юрьевна</cp:lastModifiedBy>
  <cp:revision>76</cp:revision>
  <cp:lastPrinted>2021-08-11T09:50:44Z</cp:lastPrinted>
  <dcterms:created xsi:type="dcterms:W3CDTF">2021-08-10T14:20:26Z</dcterms:created>
  <dcterms:modified xsi:type="dcterms:W3CDTF">2021-09-29T12:09:07Z</dcterms:modified>
</cp:coreProperties>
</file>

<file path=docProps/thumbnail.jpeg>
</file>