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</p:sldIdLst>
  <p:sldSz cx="36180713" cy="51120675"/>
  <p:notesSz cx="6669088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33" d="100"/>
          <a:sy n="33" d="100"/>
        </p:scale>
        <p:origin x="1116" y="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713554" y="8366281"/>
            <a:ext cx="30753606" cy="17797568"/>
          </a:xfrm>
        </p:spPr>
        <p:txBody>
          <a:bodyPr anchor="b"/>
          <a:lstStyle>
            <a:lvl1pPr algn="ctr">
              <a:defRPr sz="23741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22589" y="26850192"/>
            <a:ext cx="27135535" cy="12342326"/>
          </a:xfrm>
        </p:spPr>
        <p:txBody>
          <a:bodyPr/>
          <a:lstStyle>
            <a:lvl1pPr marL="0" indent="0" algn="ctr">
              <a:buNone/>
              <a:defRPr sz="9496"/>
            </a:lvl1pPr>
            <a:lvl2pPr marL="1809049" indent="0" algn="ctr">
              <a:buNone/>
              <a:defRPr sz="7914"/>
            </a:lvl2pPr>
            <a:lvl3pPr marL="3618098" indent="0" algn="ctr">
              <a:buNone/>
              <a:defRPr sz="7122"/>
            </a:lvl3pPr>
            <a:lvl4pPr marL="5427147" indent="0" algn="ctr">
              <a:buNone/>
              <a:defRPr sz="6331"/>
            </a:lvl4pPr>
            <a:lvl5pPr marL="7236196" indent="0" algn="ctr">
              <a:buNone/>
              <a:defRPr sz="6331"/>
            </a:lvl5pPr>
            <a:lvl6pPr marL="9045245" indent="0" algn="ctr">
              <a:buNone/>
              <a:defRPr sz="6331"/>
            </a:lvl6pPr>
            <a:lvl7pPr marL="10854294" indent="0" algn="ctr">
              <a:buNone/>
              <a:defRPr sz="6331"/>
            </a:lvl7pPr>
            <a:lvl8pPr marL="12663343" indent="0" algn="ctr">
              <a:buNone/>
              <a:defRPr sz="6331"/>
            </a:lvl8pPr>
            <a:lvl9pPr marL="14472392" indent="0" algn="ctr">
              <a:buNone/>
              <a:defRPr sz="6331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172373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904731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5891825" y="2721703"/>
            <a:ext cx="7801466" cy="43322409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487426" y="2721703"/>
            <a:ext cx="22952140" cy="43322409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196846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418109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68582" y="12744683"/>
            <a:ext cx="31205865" cy="21264777"/>
          </a:xfrm>
        </p:spPr>
        <p:txBody>
          <a:bodyPr anchor="b"/>
          <a:lstStyle>
            <a:lvl1pPr>
              <a:defRPr sz="23741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68582" y="34210633"/>
            <a:ext cx="31205865" cy="11182644"/>
          </a:xfrm>
        </p:spPr>
        <p:txBody>
          <a:bodyPr/>
          <a:lstStyle>
            <a:lvl1pPr marL="0" indent="0">
              <a:buNone/>
              <a:defRPr sz="9496">
                <a:solidFill>
                  <a:schemeClr val="tx1"/>
                </a:solidFill>
              </a:defRPr>
            </a:lvl1pPr>
            <a:lvl2pPr marL="1809049" indent="0">
              <a:buNone/>
              <a:defRPr sz="7914">
                <a:solidFill>
                  <a:schemeClr val="tx1">
                    <a:tint val="75000"/>
                  </a:schemeClr>
                </a:solidFill>
              </a:defRPr>
            </a:lvl2pPr>
            <a:lvl3pPr marL="3618098" indent="0">
              <a:buNone/>
              <a:defRPr sz="7122">
                <a:solidFill>
                  <a:schemeClr val="tx1">
                    <a:tint val="75000"/>
                  </a:schemeClr>
                </a:solidFill>
              </a:defRPr>
            </a:lvl3pPr>
            <a:lvl4pPr marL="5427147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4pPr>
            <a:lvl5pPr marL="7236196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5pPr>
            <a:lvl6pPr marL="9045245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6pPr>
            <a:lvl7pPr marL="10854294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7pPr>
            <a:lvl8pPr marL="12663343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8pPr>
            <a:lvl9pPr marL="14472392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961604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487424" y="13608513"/>
            <a:ext cx="15376803" cy="32435599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316486" y="13608513"/>
            <a:ext cx="15376803" cy="32435599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4410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92137" y="2721714"/>
            <a:ext cx="31205865" cy="9880968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92141" y="12531669"/>
            <a:ext cx="15306135" cy="6141577"/>
          </a:xfrm>
        </p:spPr>
        <p:txBody>
          <a:bodyPr anchor="b"/>
          <a:lstStyle>
            <a:lvl1pPr marL="0" indent="0">
              <a:buNone/>
              <a:defRPr sz="9496" b="1"/>
            </a:lvl1pPr>
            <a:lvl2pPr marL="1809049" indent="0">
              <a:buNone/>
              <a:defRPr sz="7914" b="1"/>
            </a:lvl2pPr>
            <a:lvl3pPr marL="3618098" indent="0">
              <a:buNone/>
              <a:defRPr sz="7122" b="1"/>
            </a:lvl3pPr>
            <a:lvl4pPr marL="5427147" indent="0">
              <a:buNone/>
              <a:defRPr sz="6331" b="1"/>
            </a:lvl4pPr>
            <a:lvl5pPr marL="7236196" indent="0">
              <a:buNone/>
              <a:defRPr sz="6331" b="1"/>
            </a:lvl5pPr>
            <a:lvl6pPr marL="9045245" indent="0">
              <a:buNone/>
              <a:defRPr sz="6331" b="1"/>
            </a:lvl6pPr>
            <a:lvl7pPr marL="10854294" indent="0">
              <a:buNone/>
              <a:defRPr sz="6331" b="1"/>
            </a:lvl7pPr>
            <a:lvl8pPr marL="12663343" indent="0">
              <a:buNone/>
              <a:defRPr sz="6331" b="1"/>
            </a:lvl8pPr>
            <a:lvl9pPr marL="14472392" indent="0">
              <a:buNone/>
              <a:defRPr sz="6331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492141" y="18673247"/>
            <a:ext cx="15306135" cy="27465533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8316488" y="12531669"/>
            <a:ext cx="15381516" cy="6141577"/>
          </a:xfrm>
        </p:spPr>
        <p:txBody>
          <a:bodyPr anchor="b"/>
          <a:lstStyle>
            <a:lvl1pPr marL="0" indent="0">
              <a:buNone/>
              <a:defRPr sz="9496" b="1"/>
            </a:lvl1pPr>
            <a:lvl2pPr marL="1809049" indent="0">
              <a:buNone/>
              <a:defRPr sz="7914" b="1"/>
            </a:lvl2pPr>
            <a:lvl3pPr marL="3618098" indent="0">
              <a:buNone/>
              <a:defRPr sz="7122" b="1"/>
            </a:lvl3pPr>
            <a:lvl4pPr marL="5427147" indent="0">
              <a:buNone/>
              <a:defRPr sz="6331" b="1"/>
            </a:lvl4pPr>
            <a:lvl5pPr marL="7236196" indent="0">
              <a:buNone/>
              <a:defRPr sz="6331" b="1"/>
            </a:lvl5pPr>
            <a:lvl6pPr marL="9045245" indent="0">
              <a:buNone/>
              <a:defRPr sz="6331" b="1"/>
            </a:lvl6pPr>
            <a:lvl7pPr marL="10854294" indent="0">
              <a:buNone/>
              <a:defRPr sz="6331" b="1"/>
            </a:lvl7pPr>
            <a:lvl8pPr marL="12663343" indent="0">
              <a:buNone/>
              <a:defRPr sz="6331" b="1"/>
            </a:lvl8pPr>
            <a:lvl9pPr marL="14472392" indent="0">
              <a:buNone/>
              <a:defRPr sz="6331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8316488" y="18673247"/>
            <a:ext cx="15381516" cy="27465533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643844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868677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732949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92136" y="3408045"/>
            <a:ext cx="11669222" cy="11928158"/>
          </a:xfrm>
        </p:spPr>
        <p:txBody>
          <a:bodyPr anchor="b"/>
          <a:lstStyle>
            <a:lvl1pPr>
              <a:defRPr sz="12662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381516" y="7360442"/>
            <a:ext cx="18316486" cy="36328813"/>
          </a:xfrm>
        </p:spPr>
        <p:txBody>
          <a:bodyPr/>
          <a:lstStyle>
            <a:lvl1pPr>
              <a:defRPr sz="12662"/>
            </a:lvl1pPr>
            <a:lvl2pPr>
              <a:defRPr sz="11079"/>
            </a:lvl2pPr>
            <a:lvl3pPr>
              <a:defRPr sz="9496"/>
            </a:lvl3pPr>
            <a:lvl4pPr>
              <a:defRPr sz="7914"/>
            </a:lvl4pPr>
            <a:lvl5pPr>
              <a:defRPr sz="7914"/>
            </a:lvl5pPr>
            <a:lvl6pPr>
              <a:defRPr sz="7914"/>
            </a:lvl6pPr>
            <a:lvl7pPr>
              <a:defRPr sz="7914"/>
            </a:lvl7pPr>
            <a:lvl8pPr>
              <a:defRPr sz="7914"/>
            </a:lvl8pPr>
            <a:lvl9pPr>
              <a:defRPr sz="7914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492136" y="15336203"/>
            <a:ext cx="11669222" cy="28412212"/>
          </a:xfrm>
        </p:spPr>
        <p:txBody>
          <a:bodyPr/>
          <a:lstStyle>
            <a:lvl1pPr marL="0" indent="0">
              <a:buNone/>
              <a:defRPr sz="6331"/>
            </a:lvl1pPr>
            <a:lvl2pPr marL="1809049" indent="0">
              <a:buNone/>
              <a:defRPr sz="5540"/>
            </a:lvl2pPr>
            <a:lvl3pPr marL="3618098" indent="0">
              <a:buNone/>
              <a:defRPr sz="4748"/>
            </a:lvl3pPr>
            <a:lvl4pPr marL="5427147" indent="0">
              <a:buNone/>
              <a:defRPr sz="3957"/>
            </a:lvl4pPr>
            <a:lvl5pPr marL="7236196" indent="0">
              <a:buNone/>
              <a:defRPr sz="3957"/>
            </a:lvl5pPr>
            <a:lvl6pPr marL="9045245" indent="0">
              <a:buNone/>
              <a:defRPr sz="3957"/>
            </a:lvl6pPr>
            <a:lvl7pPr marL="10854294" indent="0">
              <a:buNone/>
              <a:defRPr sz="3957"/>
            </a:lvl7pPr>
            <a:lvl8pPr marL="12663343" indent="0">
              <a:buNone/>
              <a:defRPr sz="3957"/>
            </a:lvl8pPr>
            <a:lvl9pPr marL="14472392" indent="0">
              <a:buNone/>
              <a:defRPr sz="3957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276198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92136" y="3408045"/>
            <a:ext cx="11669222" cy="11928158"/>
          </a:xfrm>
        </p:spPr>
        <p:txBody>
          <a:bodyPr anchor="b"/>
          <a:lstStyle>
            <a:lvl1pPr>
              <a:defRPr sz="12662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381516" y="7360442"/>
            <a:ext cx="18316486" cy="36328813"/>
          </a:xfrm>
        </p:spPr>
        <p:txBody>
          <a:bodyPr anchor="t"/>
          <a:lstStyle>
            <a:lvl1pPr marL="0" indent="0">
              <a:buNone/>
              <a:defRPr sz="12662"/>
            </a:lvl1pPr>
            <a:lvl2pPr marL="1809049" indent="0">
              <a:buNone/>
              <a:defRPr sz="11079"/>
            </a:lvl2pPr>
            <a:lvl3pPr marL="3618098" indent="0">
              <a:buNone/>
              <a:defRPr sz="9496"/>
            </a:lvl3pPr>
            <a:lvl4pPr marL="5427147" indent="0">
              <a:buNone/>
              <a:defRPr sz="7914"/>
            </a:lvl4pPr>
            <a:lvl5pPr marL="7236196" indent="0">
              <a:buNone/>
              <a:defRPr sz="7914"/>
            </a:lvl5pPr>
            <a:lvl6pPr marL="9045245" indent="0">
              <a:buNone/>
              <a:defRPr sz="7914"/>
            </a:lvl6pPr>
            <a:lvl7pPr marL="10854294" indent="0">
              <a:buNone/>
              <a:defRPr sz="7914"/>
            </a:lvl7pPr>
            <a:lvl8pPr marL="12663343" indent="0">
              <a:buNone/>
              <a:defRPr sz="7914"/>
            </a:lvl8pPr>
            <a:lvl9pPr marL="14472392" indent="0">
              <a:buNone/>
              <a:defRPr sz="7914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492136" y="15336203"/>
            <a:ext cx="11669222" cy="28412212"/>
          </a:xfrm>
        </p:spPr>
        <p:txBody>
          <a:bodyPr/>
          <a:lstStyle>
            <a:lvl1pPr marL="0" indent="0">
              <a:buNone/>
              <a:defRPr sz="6331"/>
            </a:lvl1pPr>
            <a:lvl2pPr marL="1809049" indent="0">
              <a:buNone/>
              <a:defRPr sz="5540"/>
            </a:lvl2pPr>
            <a:lvl3pPr marL="3618098" indent="0">
              <a:buNone/>
              <a:defRPr sz="4748"/>
            </a:lvl3pPr>
            <a:lvl4pPr marL="5427147" indent="0">
              <a:buNone/>
              <a:defRPr sz="3957"/>
            </a:lvl4pPr>
            <a:lvl5pPr marL="7236196" indent="0">
              <a:buNone/>
              <a:defRPr sz="3957"/>
            </a:lvl5pPr>
            <a:lvl6pPr marL="9045245" indent="0">
              <a:buNone/>
              <a:defRPr sz="3957"/>
            </a:lvl6pPr>
            <a:lvl7pPr marL="10854294" indent="0">
              <a:buNone/>
              <a:defRPr sz="3957"/>
            </a:lvl7pPr>
            <a:lvl8pPr marL="12663343" indent="0">
              <a:buNone/>
              <a:defRPr sz="3957"/>
            </a:lvl8pPr>
            <a:lvl9pPr marL="14472392" indent="0">
              <a:buNone/>
              <a:defRPr sz="3957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546387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487424" y="2721714"/>
            <a:ext cx="31205865" cy="988096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87424" y="13608513"/>
            <a:ext cx="31205865" cy="3243559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487424" y="47381303"/>
            <a:ext cx="8140660" cy="27217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474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984861" y="47381303"/>
            <a:ext cx="12210991" cy="27217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474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5552629" y="47381303"/>
            <a:ext cx="8140660" cy="27217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474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824540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3618098" rtl="0" eaLnBrk="1" latinLnBrk="0" hangingPunct="1">
        <a:lnSpc>
          <a:spcPct val="90000"/>
        </a:lnSpc>
        <a:spcBef>
          <a:spcPct val="0"/>
        </a:spcBef>
        <a:buNone/>
        <a:defRPr sz="1741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904524" indent="-904524" algn="l" defTabSz="3618098" rtl="0" eaLnBrk="1" latinLnBrk="0" hangingPunct="1">
        <a:lnSpc>
          <a:spcPct val="90000"/>
        </a:lnSpc>
        <a:spcBef>
          <a:spcPts val="3957"/>
        </a:spcBef>
        <a:buFont typeface="Arial" panose="020B0604020202020204" pitchFamily="34" charset="0"/>
        <a:buChar char="•"/>
        <a:defRPr sz="11079" kern="1200">
          <a:solidFill>
            <a:schemeClr val="tx1"/>
          </a:solidFill>
          <a:latin typeface="+mn-lt"/>
          <a:ea typeface="+mn-ea"/>
          <a:cs typeface="+mn-cs"/>
        </a:defRPr>
      </a:lvl1pPr>
      <a:lvl2pPr marL="2713573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9496" kern="1200">
          <a:solidFill>
            <a:schemeClr val="tx1"/>
          </a:solidFill>
          <a:latin typeface="+mn-lt"/>
          <a:ea typeface="+mn-ea"/>
          <a:cs typeface="+mn-cs"/>
        </a:defRPr>
      </a:lvl2pPr>
      <a:lvl3pPr marL="4522622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914" kern="1200">
          <a:solidFill>
            <a:schemeClr val="tx1"/>
          </a:solidFill>
          <a:latin typeface="+mn-lt"/>
          <a:ea typeface="+mn-ea"/>
          <a:cs typeface="+mn-cs"/>
        </a:defRPr>
      </a:lvl3pPr>
      <a:lvl4pPr marL="6331671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4pPr>
      <a:lvl5pPr marL="8140720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5pPr>
      <a:lvl6pPr marL="9949769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6pPr>
      <a:lvl7pPr marL="11758818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7pPr>
      <a:lvl8pPr marL="13567867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8pPr>
      <a:lvl9pPr marL="15376916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1pPr>
      <a:lvl2pPr marL="1809049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2pPr>
      <a:lvl3pPr marL="3618098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3pPr>
      <a:lvl4pPr marL="5427147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4pPr>
      <a:lvl5pPr marL="7236196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5pPr>
      <a:lvl6pPr marL="9045245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6pPr>
      <a:lvl7pPr marL="10854294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7pPr>
      <a:lvl8pPr marL="12663343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8pPr>
      <a:lvl9pPr marL="14472392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C238E63B-8A78-4834-89E9-8CC515CFC12A}"/>
              </a:ext>
            </a:extLst>
          </p:cNvPr>
          <p:cNvSpPr txBox="1"/>
          <p:nvPr/>
        </p:nvSpPr>
        <p:spPr>
          <a:xfrm>
            <a:off x="881743" y="705852"/>
            <a:ext cx="34755795" cy="50167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Блок-схема предоставления мер государственной поддержки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соответствии с постановлением правительства Воронежской области от 06.09.2021 № 507 «Об утверждении Порядка предоставления субсидий из бюджета Воронежской области на возмещение производителям зерновых культур части затрат на производство и реализацию зерновых культур»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*Право на получение субсидий имеют сельскохозяйственные товаропроизводители, за исключением граждан, ведущих личное подсобное хозяйство, и сельскохозяйственных кредитных потребительских кооперативов, а также научные организации, профессиональные образовательные организации, образовательные организации высшего образования, которые в процессе научной, научно-технической и (или) образовательной деятельности осуществляют производство сельскохозяйственной продукции (зерновых культур), ее первичную и последующую (промышленную) переработку (далее - получатели субсидий, участники отбора), поставленные на учет в налоговых органах Воронежской области, осуществляющие деятельность на территории Воронежской области, соответствующие требованиям, установленным пунктом 10 настоящего Порядка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7" name="Прямоугольник 6">
            <a:extLst>
              <a:ext uri="{FF2B5EF4-FFF2-40B4-BE49-F238E27FC236}">
                <a16:creationId xmlns:a16="http://schemas.microsoft.com/office/drawing/2014/main" id="{5EA1BF4D-8027-418C-957C-253DAE49906F}"/>
              </a:ext>
            </a:extLst>
          </p:cNvPr>
          <p:cNvSpPr/>
          <p:nvPr/>
        </p:nvSpPr>
        <p:spPr>
          <a:xfrm>
            <a:off x="7853131" y="5301220"/>
            <a:ext cx="20474449" cy="146242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Объявление о проведении отбора размещается на Едином портале, а также в информационной системе "Портал Воронежской области в сети Интернет" на странице Департамента в срок не позднее 6 октября текущего года</a:t>
            </a:r>
          </a:p>
        </p:txBody>
      </p:sp>
      <p:sp>
        <p:nvSpPr>
          <p:cNvPr id="10" name="Прямоугольник 9">
            <a:extLst>
              <a:ext uri="{FF2B5EF4-FFF2-40B4-BE49-F238E27FC236}">
                <a16:creationId xmlns:a16="http://schemas.microsoft.com/office/drawing/2014/main" id="{5A91EA7F-9486-4D7D-A663-27381B9514E2}"/>
              </a:ext>
            </a:extLst>
          </p:cNvPr>
          <p:cNvSpPr/>
          <p:nvPr/>
        </p:nvSpPr>
        <p:spPr>
          <a:xfrm>
            <a:off x="7803351" y="7259618"/>
            <a:ext cx="20574008" cy="3279131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Для получения субсидии участник отбора представляет в Департамент в срок, установленный Департаментом в объявлении о проведении отбора, заявку на участие в отборе по форме согласно приложению N 1 к настоящему Порядку с приложением документов, указанных в пункте 14 настоящего Порядка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 отбора вправе в любое время отозвать поданную заявку или внести изменения в поданную заявку, направив соответствующее обращение в Департамент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7" name="Прямоугольник 36">
            <a:extLst>
              <a:ext uri="{FF2B5EF4-FFF2-40B4-BE49-F238E27FC236}">
                <a16:creationId xmlns:a16="http://schemas.microsoft.com/office/drawing/2014/main" id="{5A7CE8C5-C2FC-43A3-AC13-6A3BE2371AD5}"/>
              </a:ext>
            </a:extLst>
          </p:cNvPr>
          <p:cNvSpPr/>
          <p:nvPr/>
        </p:nvSpPr>
        <p:spPr>
          <a:xfrm>
            <a:off x="11266714" y="11423578"/>
            <a:ext cx="14238514" cy="87620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Регистрация заявки Департаментом</a:t>
            </a:r>
          </a:p>
        </p:txBody>
      </p:sp>
      <p:sp>
        <p:nvSpPr>
          <p:cNvPr id="39" name="Прямоугольник 38">
            <a:extLst>
              <a:ext uri="{FF2B5EF4-FFF2-40B4-BE49-F238E27FC236}">
                <a16:creationId xmlns:a16="http://schemas.microsoft.com/office/drawing/2014/main" id="{6CACBCD1-C53C-45D8-8E96-FF73664A43CD}"/>
              </a:ext>
            </a:extLst>
          </p:cNvPr>
          <p:cNvSpPr/>
          <p:nvPr/>
        </p:nvSpPr>
        <p:spPr>
          <a:xfrm>
            <a:off x="11266714" y="13012709"/>
            <a:ext cx="14238514" cy="4079236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Департамент рассматривает представленные документы  и в срок, не превышающий 10 рабочих дней, принимает решение о принятии заявки к рассмотрению либо об отклонении заявки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течение 5 дней со дня принятия решения по результатам рассмотрения заявки на Едином портале, а также в информационной системе "Портал Воронежской области в сети Интернет" на странице Департамента размещается информация о результатах рассмотрения заявок,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6" name="Прямоугольник 45">
            <a:extLst>
              <a:ext uri="{FF2B5EF4-FFF2-40B4-BE49-F238E27FC236}">
                <a16:creationId xmlns:a16="http://schemas.microsoft.com/office/drawing/2014/main" id="{AE144DF1-5D21-4D94-A4D4-AFA47B16202D}"/>
              </a:ext>
            </a:extLst>
          </p:cNvPr>
          <p:cNvSpPr/>
          <p:nvPr/>
        </p:nvSpPr>
        <p:spPr>
          <a:xfrm>
            <a:off x="5786355" y="18561348"/>
            <a:ext cx="11798534" cy="1505419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Принятие заявки к рассмотрению </a:t>
            </a:r>
          </a:p>
        </p:txBody>
      </p:sp>
      <p:sp>
        <p:nvSpPr>
          <p:cNvPr id="47" name="Прямоугольник 46">
            <a:extLst>
              <a:ext uri="{FF2B5EF4-FFF2-40B4-BE49-F238E27FC236}">
                <a16:creationId xmlns:a16="http://schemas.microsoft.com/office/drawing/2014/main" id="{58CD2913-40E4-4780-AA6A-98DBD61F09F6}"/>
              </a:ext>
            </a:extLst>
          </p:cNvPr>
          <p:cNvSpPr/>
          <p:nvPr/>
        </p:nvSpPr>
        <p:spPr>
          <a:xfrm>
            <a:off x="26680886" y="18562863"/>
            <a:ext cx="7903027" cy="951571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Основаниями для отклонения заявки участника отбора на стадии рассмотрения и оценки заявок являются: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- несоответствие участника отбора требованиям, установленным в пунктом 10 настоящего Порядка;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- несоответствие представленных участником отбора заявок и документов требованиям к заявкам участников отбора, установленным в объявлении о проведении отбора;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- недостоверность представленной участником отбора информации, в том числе информации о месте нахождения и адресе юридического лица;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- подача участником отбора заявки после даты, определенной для подачи заявок.</a:t>
            </a: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B2B55505-E27A-4E34-A494-262DDEF2B122}"/>
              </a:ext>
            </a:extLst>
          </p:cNvPr>
          <p:cNvSpPr/>
          <p:nvPr/>
        </p:nvSpPr>
        <p:spPr>
          <a:xfrm>
            <a:off x="5786353" y="20748418"/>
            <a:ext cx="11752815" cy="260702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случае если участник отбора не представил по собственной инициативе документы, указанные в пункте 15, Департамент запрашивает их самостоятельно</a:t>
            </a:r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0003D915-ADFF-49BD-A6C3-4C493941A875}"/>
              </a:ext>
            </a:extLst>
          </p:cNvPr>
          <p:cNvSpPr/>
          <p:nvPr/>
        </p:nvSpPr>
        <p:spPr>
          <a:xfrm>
            <a:off x="5740634" y="25288891"/>
            <a:ext cx="11844255" cy="3354403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Департамент рассматривает представленные документы и в срок, не превышающий 20 рабочих дней с даты регистрации заявки, по результатам рассмотрения заявки принимает решение о предоставлении субсидий либо отказе в ее предоставлении.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 отбора должен быть проинформирован о принятом решении в течение 5 дней со дня его принятия.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Прямоугольник 7">
            <a:extLst>
              <a:ext uri="{FF2B5EF4-FFF2-40B4-BE49-F238E27FC236}">
                <a16:creationId xmlns:a16="http://schemas.microsoft.com/office/drawing/2014/main" id="{E70B27A7-4ACA-47B9-8382-AB8A9E45309D}"/>
              </a:ext>
            </a:extLst>
          </p:cNvPr>
          <p:cNvSpPr/>
          <p:nvPr/>
        </p:nvSpPr>
        <p:spPr>
          <a:xfrm>
            <a:off x="11069070" y="29530158"/>
            <a:ext cx="10074730" cy="10048157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 Основаниями для отказа участнику отбора в предоставлении субсидии являются: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- несоответствие представленных участником отбора документов требованиям, определенным в соответствии с пунктом 14 настоящего Порядка, или непредставление (представление не в полном объеме) указанных документов;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- установление факта недостоверности представленной участником отбора информации;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- невыполнение целей и условий предоставления субсидий, установленных настоящим Порядком;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- отказ получателя субсидии от заключения Соглашения;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- уклонение получателя субсидии от заключения Соглашения в сроки, установленные пунктом 23 настоящего Порядка;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- отсутствие лимитов бюджетных обязательств на предоставление субсидии.</a:t>
            </a: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1" name="Прямоугольник 10">
            <a:extLst>
              <a:ext uri="{FF2B5EF4-FFF2-40B4-BE49-F238E27FC236}">
                <a16:creationId xmlns:a16="http://schemas.microsoft.com/office/drawing/2014/main" id="{2A518B71-1668-4676-9EB8-6C261402CAC5}"/>
              </a:ext>
            </a:extLst>
          </p:cNvPr>
          <p:cNvSpPr/>
          <p:nvPr/>
        </p:nvSpPr>
        <p:spPr>
          <a:xfrm>
            <a:off x="1143001" y="29530158"/>
            <a:ext cx="7380514" cy="2938425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Включение участника отбора в реестр получателей субсидии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Размер субсидии рассчитывается в соответствии с пунктом 20 Порядка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3" name="Прямоугольник 12">
            <a:extLst>
              <a:ext uri="{FF2B5EF4-FFF2-40B4-BE49-F238E27FC236}">
                <a16:creationId xmlns:a16="http://schemas.microsoft.com/office/drawing/2014/main" id="{A356C87D-E8B7-482C-AC02-83CE0FB91788}"/>
              </a:ext>
            </a:extLst>
          </p:cNvPr>
          <p:cNvSpPr/>
          <p:nvPr/>
        </p:nvSpPr>
        <p:spPr>
          <a:xfrm>
            <a:off x="1229393" y="34347723"/>
            <a:ext cx="7380514" cy="2972158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Заключение Соглашения о предоставлении субсидии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(10 рабочих дней с даты принятия решения о предоставлении субсидии) либо отказ участника отбора от заключения Соглашения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4" name="Прямоугольник 13">
            <a:extLst>
              <a:ext uri="{FF2B5EF4-FFF2-40B4-BE49-F238E27FC236}">
                <a16:creationId xmlns:a16="http://schemas.microsoft.com/office/drawing/2014/main" id="{FC53CE01-5A27-4FB8-80D3-84B9352AE7C3}"/>
              </a:ext>
            </a:extLst>
          </p:cNvPr>
          <p:cNvSpPr/>
          <p:nvPr/>
        </p:nvSpPr>
        <p:spPr>
          <a:xfrm>
            <a:off x="1450131" y="38817535"/>
            <a:ext cx="7380514" cy="3200168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Департамент осуществляет перечисление субсидий получателю субсидии единоразово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не позднее 10-го рабочего дня, следующего за днем заключения Соглашения</a:t>
            </a:r>
          </a:p>
        </p:txBody>
      </p:sp>
      <p:sp>
        <p:nvSpPr>
          <p:cNvPr id="17" name="Прямоугольник 16">
            <a:extLst>
              <a:ext uri="{FF2B5EF4-FFF2-40B4-BE49-F238E27FC236}">
                <a16:creationId xmlns:a16="http://schemas.microsoft.com/office/drawing/2014/main" id="{6A82C3D3-0647-44E1-AE9B-1AB767185693}"/>
              </a:ext>
            </a:extLst>
          </p:cNvPr>
          <p:cNvSpPr/>
          <p:nvPr/>
        </p:nvSpPr>
        <p:spPr>
          <a:xfrm>
            <a:off x="1450131" y="43684723"/>
            <a:ext cx="7428398" cy="2574013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Предоставление получателем субсидии отчета о достижении значений результатов предоставления субсидии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срок до 10 февраля года, следующего за годом получения субсидии) </a:t>
            </a:r>
          </a:p>
        </p:txBody>
      </p:sp>
      <p:sp>
        <p:nvSpPr>
          <p:cNvPr id="41" name="Стрелка: вниз 40">
            <a:extLst>
              <a:ext uri="{FF2B5EF4-FFF2-40B4-BE49-F238E27FC236}">
                <a16:creationId xmlns:a16="http://schemas.microsoft.com/office/drawing/2014/main" id="{23AE8F03-CEF2-4803-8FB0-434E113CBDE5}"/>
              </a:ext>
            </a:extLst>
          </p:cNvPr>
          <p:cNvSpPr/>
          <p:nvPr/>
        </p:nvSpPr>
        <p:spPr>
          <a:xfrm rot="5400000" flipH="1">
            <a:off x="5060347" y="25653273"/>
            <a:ext cx="69215" cy="124563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2" name="Стрелка: вниз 41">
            <a:extLst>
              <a:ext uri="{FF2B5EF4-FFF2-40B4-BE49-F238E27FC236}">
                <a16:creationId xmlns:a16="http://schemas.microsoft.com/office/drawing/2014/main" id="{2382AEB2-DFE4-425A-AF5B-E5C05C9B3D3E}"/>
              </a:ext>
            </a:extLst>
          </p:cNvPr>
          <p:cNvSpPr/>
          <p:nvPr/>
        </p:nvSpPr>
        <p:spPr>
          <a:xfrm flipH="1">
            <a:off x="4435798" y="26310700"/>
            <a:ext cx="45719" cy="3116939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3" name="Стрелка: вправо 42">
            <a:extLst>
              <a:ext uri="{FF2B5EF4-FFF2-40B4-BE49-F238E27FC236}">
                <a16:creationId xmlns:a16="http://schemas.microsoft.com/office/drawing/2014/main" id="{F47905F9-5029-4CFB-BC4C-C6D3C870C9F6}"/>
              </a:ext>
            </a:extLst>
          </p:cNvPr>
          <p:cNvSpPr/>
          <p:nvPr/>
        </p:nvSpPr>
        <p:spPr>
          <a:xfrm flipV="1">
            <a:off x="17699188" y="26509618"/>
            <a:ext cx="1620225" cy="4571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4" name="Стрелка: вниз 43">
            <a:extLst>
              <a:ext uri="{FF2B5EF4-FFF2-40B4-BE49-F238E27FC236}">
                <a16:creationId xmlns:a16="http://schemas.microsoft.com/office/drawing/2014/main" id="{2BA274C7-A709-495D-9779-631D2489CD12}"/>
              </a:ext>
            </a:extLst>
          </p:cNvPr>
          <p:cNvSpPr/>
          <p:nvPr/>
        </p:nvSpPr>
        <p:spPr>
          <a:xfrm flipH="1">
            <a:off x="19319414" y="26555337"/>
            <a:ext cx="45720" cy="292647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5" name="Стрелка: вниз 44">
            <a:extLst>
              <a:ext uri="{FF2B5EF4-FFF2-40B4-BE49-F238E27FC236}">
                <a16:creationId xmlns:a16="http://schemas.microsoft.com/office/drawing/2014/main" id="{F959A653-6FEF-4092-AD16-B4E9ECFD2A68}"/>
              </a:ext>
            </a:extLst>
          </p:cNvPr>
          <p:cNvSpPr/>
          <p:nvPr/>
        </p:nvSpPr>
        <p:spPr>
          <a:xfrm>
            <a:off x="10195559" y="16702770"/>
            <a:ext cx="45719" cy="1688845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1" name="Стрелка: вправо 50">
            <a:extLst>
              <a:ext uri="{FF2B5EF4-FFF2-40B4-BE49-F238E27FC236}">
                <a16:creationId xmlns:a16="http://schemas.microsoft.com/office/drawing/2014/main" id="{1E38F44B-AE35-476A-A20C-49B0BAEC66EB}"/>
              </a:ext>
            </a:extLst>
          </p:cNvPr>
          <p:cNvSpPr/>
          <p:nvPr/>
        </p:nvSpPr>
        <p:spPr>
          <a:xfrm rot="10800000">
            <a:off x="10241278" y="16655358"/>
            <a:ext cx="1025436" cy="47411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2" name="Стрелка: вправо 51">
            <a:extLst>
              <a:ext uri="{FF2B5EF4-FFF2-40B4-BE49-F238E27FC236}">
                <a16:creationId xmlns:a16="http://schemas.microsoft.com/office/drawing/2014/main" id="{C3499973-C509-4348-BA77-31F20C6EA8EF}"/>
              </a:ext>
            </a:extLst>
          </p:cNvPr>
          <p:cNvSpPr/>
          <p:nvPr/>
        </p:nvSpPr>
        <p:spPr>
          <a:xfrm>
            <a:off x="25505228" y="16918105"/>
            <a:ext cx="5105515" cy="4571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5" name="Стрелка: вниз 54">
            <a:extLst>
              <a:ext uri="{FF2B5EF4-FFF2-40B4-BE49-F238E27FC236}">
                <a16:creationId xmlns:a16="http://schemas.microsoft.com/office/drawing/2014/main" id="{4E8CCB51-E239-4322-BB4E-0B1116F25677}"/>
              </a:ext>
            </a:extLst>
          </p:cNvPr>
          <p:cNvSpPr/>
          <p:nvPr/>
        </p:nvSpPr>
        <p:spPr>
          <a:xfrm>
            <a:off x="30586679" y="16918105"/>
            <a:ext cx="45719" cy="1599039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5" name="Стрелка: вправо 24">
            <a:extLst>
              <a:ext uri="{FF2B5EF4-FFF2-40B4-BE49-F238E27FC236}">
                <a16:creationId xmlns:a16="http://schemas.microsoft.com/office/drawing/2014/main" id="{B4374ED7-6D4A-4AF1-AFD8-0605CDA39993}"/>
              </a:ext>
            </a:extLst>
          </p:cNvPr>
          <p:cNvSpPr/>
          <p:nvPr/>
        </p:nvSpPr>
        <p:spPr>
          <a:xfrm flipV="1">
            <a:off x="8830645" y="35788083"/>
            <a:ext cx="2324817" cy="4571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cxnSp>
        <p:nvCxnSpPr>
          <p:cNvPr id="4" name="Прямая со стрелкой 3">
            <a:extLst>
              <a:ext uri="{FF2B5EF4-FFF2-40B4-BE49-F238E27FC236}">
                <a16:creationId xmlns:a16="http://schemas.microsoft.com/office/drawing/2014/main" id="{945D638C-228A-44BE-A961-90D5F9522073}"/>
              </a:ext>
            </a:extLst>
          </p:cNvPr>
          <p:cNvCxnSpPr/>
          <p:nvPr/>
        </p:nvCxnSpPr>
        <p:spPr>
          <a:xfrm>
            <a:off x="10172699" y="20066767"/>
            <a:ext cx="0" cy="68165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Прямая со стрелкой 11">
            <a:extLst>
              <a:ext uri="{FF2B5EF4-FFF2-40B4-BE49-F238E27FC236}">
                <a16:creationId xmlns:a16="http://schemas.microsoft.com/office/drawing/2014/main" id="{5D799EDF-8AB4-4285-8C7C-D7365F047AF6}"/>
              </a:ext>
            </a:extLst>
          </p:cNvPr>
          <p:cNvCxnSpPr/>
          <p:nvPr/>
        </p:nvCxnSpPr>
        <p:spPr>
          <a:xfrm>
            <a:off x="10172699" y="23355442"/>
            <a:ext cx="0" cy="193344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Прямая со стрелкой 19">
            <a:extLst>
              <a:ext uri="{FF2B5EF4-FFF2-40B4-BE49-F238E27FC236}">
                <a16:creationId xmlns:a16="http://schemas.microsoft.com/office/drawing/2014/main" id="{6D82900F-3491-4308-8EA7-3471185DE877}"/>
              </a:ext>
            </a:extLst>
          </p:cNvPr>
          <p:cNvCxnSpPr/>
          <p:nvPr/>
        </p:nvCxnSpPr>
        <p:spPr>
          <a:xfrm>
            <a:off x="4435798" y="32468583"/>
            <a:ext cx="0" cy="187914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Прямая со стрелкой 28">
            <a:extLst>
              <a:ext uri="{FF2B5EF4-FFF2-40B4-BE49-F238E27FC236}">
                <a16:creationId xmlns:a16="http://schemas.microsoft.com/office/drawing/2014/main" id="{8167D87C-D8F7-4913-9FF2-ACB1A5EA9DC7}"/>
              </a:ext>
            </a:extLst>
          </p:cNvPr>
          <p:cNvCxnSpPr/>
          <p:nvPr/>
        </p:nvCxnSpPr>
        <p:spPr>
          <a:xfrm>
            <a:off x="4435798" y="37319881"/>
            <a:ext cx="0" cy="149765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Прямая со стрелкой 30">
            <a:extLst>
              <a:ext uri="{FF2B5EF4-FFF2-40B4-BE49-F238E27FC236}">
                <a16:creationId xmlns:a16="http://schemas.microsoft.com/office/drawing/2014/main" id="{C3EA3510-FCDC-4E08-90C5-7DAE9AC431E2}"/>
              </a:ext>
            </a:extLst>
          </p:cNvPr>
          <p:cNvCxnSpPr>
            <a:cxnSpLocks/>
          </p:cNvCxnSpPr>
          <p:nvPr/>
        </p:nvCxnSpPr>
        <p:spPr>
          <a:xfrm flipH="1">
            <a:off x="4435798" y="42017703"/>
            <a:ext cx="1" cy="16670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Прямая со стрелкой 47">
            <a:extLst>
              <a:ext uri="{FF2B5EF4-FFF2-40B4-BE49-F238E27FC236}">
                <a16:creationId xmlns:a16="http://schemas.microsoft.com/office/drawing/2014/main" id="{839F5912-C811-463D-A808-5121FE24F037}"/>
              </a:ext>
            </a:extLst>
          </p:cNvPr>
          <p:cNvCxnSpPr>
            <a:stCxn id="7" idx="2"/>
            <a:endCxn id="10" idx="0"/>
          </p:cNvCxnSpPr>
          <p:nvPr/>
        </p:nvCxnSpPr>
        <p:spPr>
          <a:xfrm flipH="1">
            <a:off x="18090355" y="6763640"/>
            <a:ext cx="1" cy="49597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Прямая со стрелкой 49">
            <a:extLst>
              <a:ext uri="{FF2B5EF4-FFF2-40B4-BE49-F238E27FC236}">
                <a16:creationId xmlns:a16="http://schemas.microsoft.com/office/drawing/2014/main" id="{59E4E2C8-6A6E-4417-840F-44CCF3D39793}"/>
              </a:ext>
            </a:extLst>
          </p:cNvPr>
          <p:cNvCxnSpPr>
            <a:stCxn id="10" idx="2"/>
          </p:cNvCxnSpPr>
          <p:nvPr/>
        </p:nvCxnSpPr>
        <p:spPr>
          <a:xfrm>
            <a:off x="18090355" y="10538749"/>
            <a:ext cx="0" cy="82025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Прямая со стрелкой 56">
            <a:extLst>
              <a:ext uri="{FF2B5EF4-FFF2-40B4-BE49-F238E27FC236}">
                <a16:creationId xmlns:a16="http://schemas.microsoft.com/office/drawing/2014/main" id="{BEB212CD-3712-45FD-8869-DC23B1F75E55}"/>
              </a:ext>
            </a:extLst>
          </p:cNvPr>
          <p:cNvCxnSpPr/>
          <p:nvPr/>
        </p:nvCxnSpPr>
        <p:spPr>
          <a:xfrm>
            <a:off x="18090355" y="12299782"/>
            <a:ext cx="0" cy="71292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468237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F69B7055-C258-4481-B531-4DEC7FA90DD8}"/>
              </a:ext>
            </a:extLst>
          </p:cNvPr>
          <p:cNvSpPr/>
          <p:nvPr/>
        </p:nvSpPr>
        <p:spPr>
          <a:xfrm>
            <a:off x="2074989" y="10593138"/>
            <a:ext cx="32196504" cy="12827301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Требования к участникам отбора, которым должен соответствовать участник отбора на дату подачи заявки на участие в отборе: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а) участник отбора понес затраты на производство и реализацию зерновых культур;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б) у участника отбора должна отсутствовать неисполненная обязанность по уплате налогов, сборов, страховых взносов, пеней, штрафов, процентов, подлежащих уплате в соответствии с законодательством Российской Федерации о налогах и сборах;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в) у участника отбора должна отсутствовать просроченная задолженность по возврату в бюджет Воронежской области субсидий, бюджетных инвестиций, предоставленных в том числе в соответствии с иными правовыми актами, а также иная просроченная (неурегулированная) задолженность по денежным обязательствам перед Воронежской областью;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г) участники отбора - юридические лица не должны находиться в процессе реорганизации (за исключением реорганизации в форме присоединения к юридическому лицу, являющемуся участником отбора, другого юридического лица), ликвидации, в отношении них не введена процедура банкротства, деятельность участника отбора не приостановлена в порядке, предусмотренном законодательством Российской Федерации, а участники отбора - индивидуальные предприниматели не должны прекратить деятельность в качестве индивидуального предпринимателя;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д) в реестре дисквалифицированных лиц отсутствуют сведения о дисквалифицированных руководителе, членах коллегиального исполнительного органа, лице, исполняющем функции единоличного исполнительного органа, или главном бухгалтере участника отбора, являющегося юридическим лицом, об индивидуальном предпринимателе, являющемся участником отбора;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е) участник отбора не должен являться иностранным юридическим лицом, а также российским юридическим лицом, в уставном (складочном) капитале которого доля участия иностранных юридических лиц, местом регистрации которых являются государство или территория, включенные в утвержденный Министерством финансов Российской Федерации перечень государств и территорий, предоставляющих льготный налоговый режим налогообложения и (или) не предусматривающих раскрытия и предоставления информации при проведении финансовых операций (офшорные зоны), в совокупности превышает 50 процентов;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ж) участник отбора не получает средства из бюджета Воронежской области на основании иных нормативных правовых актов Воронежской области на цели, установленные пунктом 3 настоящего Порядка;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з) участник отбора имеет в наличии посевные площади зерновых культур на территории Воронежской области.</a:t>
            </a: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B1927793-A2A3-45A7-84CB-FE8627632E21}"/>
              </a:ext>
            </a:extLst>
          </p:cNvPr>
          <p:cNvSpPr/>
          <p:nvPr/>
        </p:nvSpPr>
        <p:spPr>
          <a:xfrm>
            <a:off x="2074988" y="25722649"/>
            <a:ext cx="32196505" cy="16782203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 отбора одновременно с предоставлением заявки представляет в Департамент следующие документы: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1) расчет размера субсидии по форме согласно приложению N 2 к настоящему Порядку;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2) сведения о размере посевных площадей за текущий год и за год, предшествующий году подачи заявки, занятых сельскохозяйственными культурами по видам культур (по форме федерального статистического наблюдения N 4-СХ "Сведения об итогах сева под урожай" (для юридических лиц, осуществляющих сельскохозяйственную деятельность (кроме субъектов малого предпринимательства и крестьянских (фермерских) хозяйств)), или по форме федерального статистического наблюдения N 1-фермер "Сведения об итогах сева под урожай") (для юридических лиц - субъектов малого предпринимательства, основным видом деятельности которых является сельскохозяйственная деятельность, и крестьянских (фермерских) хозяйств, имеющих посевы сельскохозяйственных культур);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3) сведения по форме федерального статистического наблюдения N 29-СХ "Сведения о сборе урожая сельскохозяйственных культур" (для юридических лиц, осуществляющих сельскохозяйственную деятельность (кроме субъектов малого предпринимательства и крестьянских (фермерских) хозяйств)), или по форме федерального статистического наблюдения N 2-фермер "Сведения о сборе урожая сельскохозяйственных культур" (для юридических лиц - субъектов малого предпринимательства, основным видом деятельности которых является сельскохозяйственная деятельность, и крестьянских (фермерских) хозяйств, имеющих посевы сельскохозяйственных культур) за год, предшествующий году подачи заявки;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4) сведения об объемах реализованных зерновых культур собственного производства по форме согласно приложению N 3 к настоящему Порядку;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5) копии документов, подтверждающие факт реализации зерновых культур собственного производства в текущем году (договоры купли-продажи, товарные накладные или универсальные передаточные документы, платежные документы);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6) сведения о затратах на производство и реализацию зерновых культур по форме согласно приложению N 4 к настоящему Порядку;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7) отчетность о финансово-экономическом состоянии участника отбора за год, предшествующий году получения субсидий, по форме, утвержденной Департаментом (за исключением крестьянских (фермерских) хозяйств, поставленных на учет в налоговых органах и начавших свою производственную деятельность в отчетном финансовому году), в случае отсутствия отчетности в Департаменте;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8) сведения о руководителе, членах коллегиального исполнительного органа, лице, исполняющем функции единоличного исполнительного органа, и главном бухгалтере участника отбора, являющегося юридическим лицом, об индивидуальном предпринимателе, являющемся участником отбора;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9) согласие на обработку персональных данных (для физического лица) по форме, утвержденной Департаментом.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Копии документов, указанных в настоящем пункте, заверяются участником отбора либо уполномоченным должностным лицом и скрепляются печатью (при наличии). В случае если документы заверены уполномоченным лицом, представляются доверенность и ее копия или иной документ, подтверждающий полномочия уполномоченного лица на заверение документов, указанных в настоящем пункте.</a:t>
            </a: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9FF74AF0-9C9F-40D3-9EAA-8D13D1311498}"/>
              </a:ext>
            </a:extLst>
          </p:cNvPr>
          <p:cNvSpPr/>
          <p:nvPr/>
        </p:nvSpPr>
        <p:spPr>
          <a:xfrm>
            <a:off x="2074988" y="4176128"/>
            <a:ext cx="32196504" cy="411480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Целью предоставления субсидий является возмещение производителям зерновых культур части затрат (без учета налога на добавленную стоимость), связанных с производством и реализацией зерновых культур, по ставке на 1 тонну реализованных зерновых культур в рамках реализации государственной программы Воронежской области "Развитие сельского хозяйства, производства пищевых продуктов и инфраструктуры агропродовольственного рынка", утвержденной постановлением правительства Воронежской области от 13.12.2013 N 1088 "Об утверждении государственной программы Воронежской области "Развитие сельского хозяйства, производства пищевых продуктов и инфраструктуры агропродовольственного рынка"</a:t>
            </a: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54080782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1024</TotalTime>
  <Words>1523</Words>
  <Application>Microsoft Office PowerPoint</Application>
  <PresentationFormat>Произвольный</PresentationFormat>
  <Paragraphs>55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Светличный Максим Владимирович</dc:creator>
  <cp:lastModifiedBy>Мацнева Валентина Алексеевна</cp:lastModifiedBy>
  <cp:revision>64</cp:revision>
  <cp:lastPrinted>2021-09-29T11:28:18Z</cp:lastPrinted>
  <dcterms:created xsi:type="dcterms:W3CDTF">2021-08-10T14:20:26Z</dcterms:created>
  <dcterms:modified xsi:type="dcterms:W3CDTF">2021-09-29T12:08:20Z</dcterms:modified>
</cp:coreProperties>
</file>

<file path=docProps/thumbnail.jpeg>
</file>