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36180713" cy="51120675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33" d="100"/>
          <a:sy n="33" d="100"/>
        </p:scale>
        <p:origin x="1116" y="-49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13554" y="8366281"/>
            <a:ext cx="30753606" cy="17797568"/>
          </a:xfrm>
        </p:spPr>
        <p:txBody>
          <a:bodyPr anchor="b"/>
          <a:lstStyle>
            <a:lvl1pPr algn="ctr"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22589" y="26850192"/>
            <a:ext cx="27135535" cy="12342326"/>
          </a:xfrm>
        </p:spPr>
        <p:txBody>
          <a:bodyPr/>
          <a:lstStyle>
            <a:lvl1pPr marL="0" indent="0" algn="ctr">
              <a:buNone/>
              <a:defRPr sz="9496"/>
            </a:lvl1pPr>
            <a:lvl2pPr marL="1809049" indent="0" algn="ctr">
              <a:buNone/>
              <a:defRPr sz="7914"/>
            </a:lvl2pPr>
            <a:lvl3pPr marL="3618098" indent="0" algn="ctr">
              <a:buNone/>
              <a:defRPr sz="7122"/>
            </a:lvl3pPr>
            <a:lvl4pPr marL="5427147" indent="0" algn="ctr">
              <a:buNone/>
              <a:defRPr sz="6331"/>
            </a:lvl4pPr>
            <a:lvl5pPr marL="7236196" indent="0" algn="ctr">
              <a:buNone/>
              <a:defRPr sz="6331"/>
            </a:lvl5pPr>
            <a:lvl6pPr marL="9045245" indent="0" algn="ctr">
              <a:buNone/>
              <a:defRPr sz="6331"/>
            </a:lvl6pPr>
            <a:lvl7pPr marL="10854294" indent="0" algn="ctr">
              <a:buNone/>
              <a:defRPr sz="6331"/>
            </a:lvl7pPr>
            <a:lvl8pPr marL="12663343" indent="0" algn="ctr">
              <a:buNone/>
              <a:defRPr sz="6331"/>
            </a:lvl8pPr>
            <a:lvl9pPr marL="14472392" indent="0" algn="ctr">
              <a:buNone/>
              <a:defRPr sz="6331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23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047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891825" y="2721703"/>
            <a:ext cx="7801466" cy="4332240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487426" y="2721703"/>
            <a:ext cx="22952140" cy="4332240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684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18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8582" y="12744683"/>
            <a:ext cx="31205865" cy="21264777"/>
          </a:xfrm>
        </p:spPr>
        <p:txBody>
          <a:bodyPr anchor="b"/>
          <a:lstStyle>
            <a:lvl1pPr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68582" y="34210633"/>
            <a:ext cx="31205865" cy="11182644"/>
          </a:xfrm>
        </p:spPr>
        <p:txBody>
          <a:bodyPr/>
          <a:lstStyle>
            <a:lvl1pPr marL="0" indent="0">
              <a:buNone/>
              <a:defRPr sz="9496">
                <a:solidFill>
                  <a:schemeClr val="tx1"/>
                </a:solidFill>
              </a:defRPr>
            </a:lvl1pPr>
            <a:lvl2pPr marL="1809049" indent="0">
              <a:buNone/>
              <a:defRPr sz="7914">
                <a:solidFill>
                  <a:schemeClr val="tx1">
                    <a:tint val="75000"/>
                  </a:schemeClr>
                </a:solidFill>
              </a:defRPr>
            </a:lvl2pPr>
            <a:lvl3pPr marL="3618098" indent="0">
              <a:buNone/>
              <a:defRPr sz="7122">
                <a:solidFill>
                  <a:schemeClr val="tx1">
                    <a:tint val="75000"/>
                  </a:schemeClr>
                </a:solidFill>
              </a:defRPr>
            </a:lvl3pPr>
            <a:lvl4pPr marL="5427147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4pPr>
            <a:lvl5pPr marL="7236196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5pPr>
            <a:lvl6pPr marL="9045245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6pPr>
            <a:lvl7pPr marL="10854294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7pPr>
            <a:lvl8pPr marL="12663343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8pPr>
            <a:lvl9pPr marL="14472392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160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87424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316486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10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7" y="2721714"/>
            <a:ext cx="31205865" cy="9880968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2141" y="12531669"/>
            <a:ext cx="15306135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92141" y="18673247"/>
            <a:ext cx="15306135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316488" y="12531669"/>
            <a:ext cx="15381516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316488" y="18673247"/>
            <a:ext cx="15381516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384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6867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3294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1516" y="7360442"/>
            <a:ext cx="18316486" cy="36328813"/>
          </a:xfrm>
        </p:spPr>
        <p:txBody>
          <a:bodyPr/>
          <a:lstStyle>
            <a:lvl1pPr>
              <a:defRPr sz="12662"/>
            </a:lvl1pPr>
            <a:lvl2pPr>
              <a:defRPr sz="11079"/>
            </a:lvl2pPr>
            <a:lvl3pPr>
              <a:defRPr sz="9496"/>
            </a:lvl3pPr>
            <a:lvl4pPr>
              <a:defRPr sz="7914"/>
            </a:lvl4pPr>
            <a:lvl5pPr>
              <a:defRPr sz="7914"/>
            </a:lvl5pPr>
            <a:lvl6pPr>
              <a:defRPr sz="7914"/>
            </a:lvl6pPr>
            <a:lvl7pPr>
              <a:defRPr sz="7914"/>
            </a:lvl7pPr>
            <a:lvl8pPr>
              <a:defRPr sz="7914"/>
            </a:lvl8pPr>
            <a:lvl9pPr>
              <a:defRPr sz="7914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61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381516" y="7360442"/>
            <a:ext cx="18316486" cy="36328813"/>
          </a:xfrm>
        </p:spPr>
        <p:txBody>
          <a:bodyPr anchor="t"/>
          <a:lstStyle>
            <a:lvl1pPr marL="0" indent="0">
              <a:buNone/>
              <a:defRPr sz="12662"/>
            </a:lvl1pPr>
            <a:lvl2pPr marL="1809049" indent="0">
              <a:buNone/>
              <a:defRPr sz="11079"/>
            </a:lvl2pPr>
            <a:lvl3pPr marL="3618098" indent="0">
              <a:buNone/>
              <a:defRPr sz="9496"/>
            </a:lvl3pPr>
            <a:lvl4pPr marL="5427147" indent="0">
              <a:buNone/>
              <a:defRPr sz="7914"/>
            </a:lvl4pPr>
            <a:lvl5pPr marL="7236196" indent="0">
              <a:buNone/>
              <a:defRPr sz="7914"/>
            </a:lvl5pPr>
            <a:lvl6pPr marL="9045245" indent="0">
              <a:buNone/>
              <a:defRPr sz="7914"/>
            </a:lvl6pPr>
            <a:lvl7pPr marL="10854294" indent="0">
              <a:buNone/>
              <a:defRPr sz="7914"/>
            </a:lvl7pPr>
            <a:lvl8pPr marL="12663343" indent="0">
              <a:buNone/>
              <a:defRPr sz="7914"/>
            </a:lvl8pPr>
            <a:lvl9pPr marL="14472392" indent="0">
              <a:buNone/>
              <a:defRPr sz="7914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463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87424" y="2721714"/>
            <a:ext cx="31205865" cy="9880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87424" y="13608513"/>
            <a:ext cx="31205865" cy="32435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487424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984861" y="47381303"/>
            <a:ext cx="12210991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552629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2454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18098" rtl="0" eaLnBrk="1" latinLnBrk="0" hangingPunct="1">
        <a:lnSpc>
          <a:spcPct val="90000"/>
        </a:lnSpc>
        <a:spcBef>
          <a:spcPct val="0"/>
        </a:spcBef>
        <a:buNone/>
        <a:defRPr sz="174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04524" indent="-904524" algn="l" defTabSz="3618098" rtl="0" eaLnBrk="1" latinLnBrk="0" hangingPunct="1">
        <a:lnSpc>
          <a:spcPct val="90000"/>
        </a:lnSpc>
        <a:spcBef>
          <a:spcPts val="3957"/>
        </a:spcBef>
        <a:buFont typeface="Arial" panose="020B0604020202020204" pitchFamily="34" charset="0"/>
        <a:buChar char="•"/>
        <a:defRPr sz="11079" kern="1200">
          <a:solidFill>
            <a:schemeClr val="tx1"/>
          </a:solidFill>
          <a:latin typeface="+mn-lt"/>
          <a:ea typeface="+mn-ea"/>
          <a:cs typeface="+mn-cs"/>
        </a:defRPr>
      </a:lvl1pPr>
      <a:lvl2pPr marL="2713573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9496" kern="1200">
          <a:solidFill>
            <a:schemeClr val="tx1"/>
          </a:solidFill>
          <a:latin typeface="+mn-lt"/>
          <a:ea typeface="+mn-ea"/>
          <a:cs typeface="+mn-cs"/>
        </a:defRPr>
      </a:lvl2pPr>
      <a:lvl3pPr marL="4522622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914" kern="1200">
          <a:solidFill>
            <a:schemeClr val="tx1"/>
          </a:solidFill>
          <a:latin typeface="+mn-lt"/>
          <a:ea typeface="+mn-ea"/>
          <a:cs typeface="+mn-cs"/>
        </a:defRPr>
      </a:lvl3pPr>
      <a:lvl4pPr marL="6331671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8140720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949769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1758818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3567867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5376916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1pPr>
      <a:lvl2pPr marL="1809049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2pPr>
      <a:lvl3pPr marL="3618098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3pPr>
      <a:lvl4pPr marL="5427147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7236196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045245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0854294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2663343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4472392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238E63B-8A78-4834-89E9-8CC515CFC12A}"/>
              </a:ext>
            </a:extLst>
          </p:cNvPr>
          <p:cNvSpPr txBox="1"/>
          <p:nvPr/>
        </p:nvSpPr>
        <p:spPr>
          <a:xfrm>
            <a:off x="881743" y="705852"/>
            <a:ext cx="34755795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Блок-схема предоставления мер государственной поддержки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постановлением правительства Воронежской области от 30.04.2013 №370 «Об утверждении Порядка предоставления субсидий из областного бюджета на создание и развитие сельскохозяйственных потребительских кооперативов»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Право на получение субсидий имеют юридические лица, созданные в соответствии с Федеральным законом от 08.12.1995 N 193-ФЗ "О сельскохозяйственной кооперации" в форме сельскохозяйственного потребительского кооператива (за исключением сельскохозяйственного потребительского кредитного кооператива), зарегистрированные и осуществляющие деятельность на сельской территории или на территории сельской агломерации Воронежской области, являющиеся субъектами малого и среднего предпринимательства в соответствии с Федеральным законом от 24.07.2007 N 209-ФЗ "О развитии малого и среднего предпринимательства в Российской Федерации" и объединяющие не менее 5 граждан Российской Федерации и (или) 3 сельскохозяйственных товаропроизводителей (кроме ассоциированных членов) (далее - сельскохозяйственные потребительские кооперативы, участники отбора, получатели субсидий). Члены сельскохозяйственного потребительского кооператива из числа сельскохозяйственных товаропроизводителей должны относиться к микропредприятиям или малым предприятиям в соответствии с условиями, установленными Федеральным законом от 24.07.2007 N 209-ФЗ "О развитии малого и среднего предпринимательства в Российской Федерации«, соответствующие требованиям пункта 10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EA1BF4D-8027-418C-957C-253DAE49906F}"/>
              </a:ext>
            </a:extLst>
          </p:cNvPr>
          <p:cNvSpPr/>
          <p:nvPr/>
        </p:nvSpPr>
        <p:spPr>
          <a:xfrm>
            <a:off x="4810397" y="6611751"/>
            <a:ext cx="26484942" cy="174239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Объявление о проведении отбора размещается на Едином портале, а также в информационной системе "Портал Воронежской области в сети Интернет" на странице Департамента в срок не позднее 20 июня текущего года</a:t>
            </a:r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5A91EA7F-9486-4D7D-A663-27381B9514E2}"/>
              </a:ext>
            </a:extLst>
          </p:cNvPr>
          <p:cNvSpPr/>
          <p:nvPr/>
        </p:nvSpPr>
        <p:spPr>
          <a:xfrm>
            <a:off x="4810397" y="9503086"/>
            <a:ext cx="26484943" cy="233001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получения субсидии участник отбора представляет в Департамент в срок, установленный Департаментом в объявлении о проведении отбора, заявку на участие в отборе по форме согласно приложению N 1 к настоящему Порядку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приложением документов, указанных в пункте 14 настоящего Порядка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в любое время отозвать поданную заявку, внести изменения в поданную заявку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id="{5A7CE8C5-C2FC-43A3-AC13-6A3BE2371AD5}"/>
              </a:ext>
            </a:extLst>
          </p:cNvPr>
          <p:cNvSpPr/>
          <p:nvPr/>
        </p:nvSpPr>
        <p:spPr>
          <a:xfrm>
            <a:off x="11266714" y="12523060"/>
            <a:ext cx="14238514" cy="101205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заявки Департаментом</a:t>
            </a:r>
          </a:p>
        </p:txBody>
      </p:sp>
      <p:sp>
        <p:nvSpPr>
          <p:cNvPr id="39" name="Прямоугольник 38">
            <a:extLst>
              <a:ext uri="{FF2B5EF4-FFF2-40B4-BE49-F238E27FC236}">
                <a16:creationId xmlns:a16="http://schemas.microsoft.com/office/drawing/2014/main" id="{6CACBCD1-C53C-45D8-8E96-FF73664A43CD}"/>
              </a:ext>
            </a:extLst>
          </p:cNvPr>
          <p:cNvSpPr/>
          <p:nvPr/>
        </p:nvSpPr>
        <p:spPr>
          <a:xfrm>
            <a:off x="11266714" y="13790958"/>
            <a:ext cx="14238514" cy="431260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рассматривает представленные документы и в срок, не превышающий 10 рабочих дней, принимает решение о принятии заявки к рассмотрению либо об отклонении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течение 10 дней со дня принятия решения по результатам рассмотрения заявки на Едином портале, а также в информационной системе "Портал Воронежской области в сети Интернет" на странице Департамента размещается информация о результатах рассмотрения заявок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id="{AE144DF1-5D21-4D94-A4D4-AFA47B16202D}"/>
              </a:ext>
            </a:extLst>
          </p:cNvPr>
          <p:cNvSpPr/>
          <p:nvPr/>
        </p:nvSpPr>
        <p:spPr>
          <a:xfrm>
            <a:off x="5740634" y="18404780"/>
            <a:ext cx="12349722" cy="158963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заявки к рассмотрению </a:t>
            </a:r>
          </a:p>
        </p:txBody>
      </p:sp>
      <p:sp>
        <p:nvSpPr>
          <p:cNvPr id="47" name="Прямоугольник 46">
            <a:extLst>
              <a:ext uri="{FF2B5EF4-FFF2-40B4-BE49-F238E27FC236}">
                <a16:creationId xmlns:a16="http://schemas.microsoft.com/office/drawing/2014/main" id="{58CD2913-40E4-4780-AA6A-98DBD61F09F6}"/>
              </a:ext>
            </a:extLst>
          </p:cNvPr>
          <p:cNvSpPr/>
          <p:nvPr/>
        </p:nvSpPr>
        <p:spPr>
          <a:xfrm>
            <a:off x="26680886" y="18562863"/>
            <a:ext cx="7903027" cy="9515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Отклонение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 для отклонения заявки участника отбора на стадии рассмотрения и оценки заявок: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участника отбора требованиям, установленным пунктами 5, 10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заявок и документов требованиям к заявкам участников отбора, установленным в объявлении о проведении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недостоверность представленной участником отбора информации, в том числе информации о месте нахождения и адресе юридического лица;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B2B55505-E27A-4E34-A494-262DDEF2B122}"/>
              </a:ext>
            </a:extLst>
          </p:cNvPr>
          <p:cNvSpPr/>
          <p:nvPr/>
        </p:nvSpPr>
        <p:spPr>
          <a:xfrm>
            <a:off x="5786353" y="20937130"/>
            <a:ext cx="12304001" cy="305694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Департамент запрашивает самостоятельно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справку налогового органа об отсутствии у участника отбора просроченной задолженности по налоговым и иным обязательным платежам, выписку из Единого государственного реестра юридических лиц или Единого государственного реестра индивидуальных предпринимателей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003D915-ADFF-49BD-A6C3-4C493941A875}"/>
              </a:ext>
            </a:extLst>
          </p:cNvPr>
          <p:cNvSpPr/>
          <p:nvPr/>
        </p:nvSpPr>
        <p:spPr>
          <a:xfrm>
            <a:off x="5740634" y="24918285"/>
            <a:ext cx="12349720" cy="359698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по результатам рассмотрения заявки в срок, не превышающий 10 рабочих дней с даты регистрации заявки, принимает решение о предоставлении субсидии либо отказе в ее предоставлении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должен быть проинформирован о принятом решении в течение 5 дней со дня его принятия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id="{E70B27A7-4ACA-47B9-8382-AB8A9E45309D}"/>
              </a:ext>
            </a:extLst>
          </p:cNvPr>
          <p:cNvSpPr/>
          <p:nvPr/>
        </p:nvSpPr>
        <p:spPr>
          <a:xfrm>
            <a:off x="13694283" y="29125397"/>
            <a:ext cx="10074730" cy="104502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отказа участнику отбора в предоставлении субсидии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документов требованиям, определенным в соответствии с пунктом 9 настоящего Порядка, или непредставление (представление не в полном объеме) указанных документов;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установление факта недостоверности представленной участником отбора информации;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невыполнение целей и условий предоставления субсидий, установленных настоящим Порядком;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отказ получателя субсидии от заключения Соглашения;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уклонение получателя субсидии от заключения Соглашения в сроки, установленные пунктом 28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отсутствие лимитов бюджетных обязательств на предоставление субсидии.</a:t>
            </a: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2A518B71-1668-4676-9EB8-6C261402CAC5}"/>
              </a:ext>
            </a:extLst>
          </p:cNvPr>
          <p:cNvSpPr/>
          <p:nvPr/>
        </p:nvSpPr>
        <p:spPr>
          <a:xfrm>
            <a:off x="1143001" y="29075056"/>
            <a:ext cx="7380514" cy="288887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Включение участника отбора в реестр получателей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субсидии рассчитывается в соответствии с пунктом 24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id="{A356C87D-E8B7-482C-AC02-83CE0FB91788}"/>
              </a:ext>
            </a:extLst>
          </p:cNvPr>
          <p:cNvSpPr/>
          <p:nvPr/>
        </p:nvSpPr>
        <p:spPr>
          <a:xfrm>
            <a:off x="1143001" y="33044521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Соглашения о предоставлении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(10 рабочих дней с даты принятия решения о предоставлении субсидии) либо отказ участника отбора от заключения Соглашения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FC53CE01-5A27-4FB8-80D3-84B9352AE7C3}"/>
              </a:ext>
            </a:extLst>
          </p:cNvPr>
          <p:cNvSpPr/>
          <p:nvPr/>
        </p:nvSpPr>
        <p:spPr>
          <a:xfrm>
            <a:off x="1120140" y="36948119"/>
            <a:ext cx="7380514" cy="238397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Перечисление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(не позднее 10-го рабочего дня, следующего за днем принятия решения о предоставлении субсидии)</a:t>
            </a:r>
          </a:p>
        </p:txBody>
      </p:sp>
      <p:sp>
        <p:nvSpPr>
          <p:cNvPr id="17" name="Прямоугольник 16">
            <a:extLst>
              <a:ext uri="{FF2B5EF4-FFF2-40B4-BE49-F238E27FC236}">
                <a16:creationId xmlns:a16="http://schemas.microsoft.com/office/drawing/2014/main" id="{6A82C3D3-0647-44E1-AE9B-1AB767185693}"/>
              </a:ext>
            </a:extLst>
          </p:cNvPr>
          <p:cNvSpPr/>
          <p:nvPr/>
        </p:nvSpPr>
        <p:spPr>
          <a:xfrm>
            <a:off x="1143001" y="40537877"/>
            <a:ext cx="7380514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Получатели субсидий представляют в Департамент в срок не позднее 15 января года, следующего за годом получения субсидии, отчет о достижении результатов предоставления субсидии</a:t>
            </a:r>
          </a:p>
        </p:txBody>
      </p:sp>
      <p:sp>
        <p:nvSpPr>
          <p:cNvPr id="27" name="Стрелка: вниз 26">
            <a:extLst>
              <a:ext uri="{FF2B5EF4-FFF2-40B4-BE49-F238E27FC236}">
                <a16:creationId xmlns:a16="http://schemas.microsoft.com/office/drawing/2014/main" id="{B2765DE1-5CCD-4910-8476-EB6E2FF537CC}"/>
              </a:ext>
            </a:extLst>
          </p:cNvPr>
          <p:cNvSpPr/>
          <p:nvPr/>
        </p:nvSpPr>
        <p:spPr>
          <a:xfrm>
            <a:off x="10172700" y="20249920"/>
            <a:ext cx="45719" cy="4571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Стрелка: вниз 27">
            <a:extLst>
              <a:ext uri="{FF2B5EF4-FFF2-40B4-BE49-F238E27FC236}">
                <a16:creationId xmlns:a16="http://schemas.microsoft.com/office/drawing/2014/main" id="{95DAC2AC-5742-4049-86A2-E928FB22C05B}"/>
              </a:ext>
            </a:extLst>
          </p:cNvPr>
          <p:cNvSpPr/>
          <p:nvPr/>
        </p:nvSpPr>
        <p:spPr>
          <a:xfrm>
            <a:off x="10172700" y="23994071"/>
            <a:ext cx="45719" cy="92421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Стрелка: вниз 33">
            <a:extLst>
              <a:ext uri="{FF2B5EF4-FFF2-40B4-BE49-F238E27FC236}">
                <a16:creationId xmlns:a16="http://schemas.microsoft.com/office/drawing/2014/main" id="{C75DF590-1516-44AB-B9A5-B5507A7AF1F4}"/>
              </a:ext>
            </a:extLst>
          </p:cNvPr>
          <p:cNvSpPr/>
          <p:nvPr/>
        </p:nvSpPr>
        <p:spPr>
          <a:xfrm flipH="1">
            <a:off x="4494994" y="36119648"/>
            <a:ext cx="45719" cy="82847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Стрелка: вниз 34">
            <a:extLst>
              <a:ext uri="{FF2B5EF4-FFF2-40B4-BE49-F238E27FC236}">
                <a16:creationId xmlns:a16="http://schemas.microsoft.com/office/drawing/2014/main" id="{37CFA3E3-11EF-43E8-AA7E-632302631A84}"/>
              </a:ext>
            </a:extLst>
          </p:cNvPr>
          <p:cNvSpPr/>
          <p:nvPr/>
        </p:nvSpPr>
        <p:spPr>
          <a:xfrm flipH="1" flipV="1">
            <a:off x="4517853" y="39520748"/>
            <a:ext cx="45719" cy="82847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Стрелка: вниз 40">
            <a:extLst>
              <a:ext uri="{FF2B5EF4-FFF2-40B4-BE49-F238E27FC236}">
                <a16:creationId xmlns:a16="http://schemas.microsoft.com/office/drawing/2014/main" id="{23AE8F03-CEF2-4803-8FB0-434E113CBDE5}"/>
              </a:ext>
            </a:extLst>
          </p:cNvPr>
          <p:cNvSpPr/>
          <p:nvPr/>
        </p:nvSpPr>
        <p:spPr>
          <a:xfrm rot="5400000">
            <a:off x="5072095" y="25595805"/>
            <a:ext cx="45719" cy="12456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Стрелка: вниз 41">
            <a:extLst>
              <a:ext uri="{FF2B5EF4-FFF2-40B4-BE49-F238E27FC236}">
                <a16:creationId xmlns:a16="http://schemas.microsoft.com/office/drawing/2014/main" id="{2382AEB2-DFE4-425A-AF5B-E5C05C9B3D3E}"/>
              </a:ext>
            </a:extLst>
          </p:cNvPr>
          <p:cNvSpPr/>
          <p:nvPr/>
        </p:nvSpPr>
        <p:spPr>
          <a:xfrm>
            <a:off x="4449277" y="26241483"/>
            <a:ext cx="45719" cy="276897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Стрелка: вниз 44">
            <a:extLst>
              <a:ext uri="{FF2B5EF4-FFF2-40B4-BE49-F238E27FC236}">
                <a16:creationId xmlns:a16="http://schemas.microsoft.com/office/drawing/2014/main" id="{F959A653-6FEF-4092-AD16-B4E9ECFD2A68}"/>
              </a:ext>
            </a:extLst>
          </p:cNvPr>
          <p:cNvSpPr/>
          <p:nvPr/>
        </p:nvSpPr>
        <p:spPr>
          <a:xfrm>
            <a:off x="10195559" y="16702770"/>
            <a:ext cx="45719" cy="168884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1" name="Стрелка: вправо 50">
            <a:extLst>
              <a:ext uri="{FF2B5EF4-FFF2-40B4-BE49-F238E27FC236}">
                <a16:creationId xmlns:a16="http://schemas.microsoft.com/office/drawing/2014/main" id="{1E38F44B-AE35-476A-A20C-49B0BAEC66EB}"/>
              </a:ext>
            </a:extLst>
          </p:cNvPr>
          <p:cNvSpPr/>
          <p:nvPr/>
        </p:nvSpPr>
        <p:spPr>
          <a:xfrm rot="10800000">
            <a:off x="10241278" y="16655358"/>
            <a:ext cx="1025436" cy="474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2" name="Стрелка: вправо 51">
            <a:extLst>
              <a:ext uri="{FF2B5EF4-FFF2-40B4-BE49-F238E27FC236}">
                <a16:creationId xmlns:a16="http://schemas.microsoft.com/office/drawing/2014/main" id="{C3499973-C509-4348-BA77-31F20C6EA8EF}"/>
              </a:ext>
            </a:extLst>
          </p:cNvPr>
          <p:cNvSpPr/>
          <p:nvPr/>
        </p:nvSpPr>
        <p:spPr>
          <a:xfrm>
            <a:off x="25505228" y="16918105"/>
            <a:ext cx="5105515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5" name="Стрелка: вниз 54">
            <a:extLst>
              <a:ext uri="{FF2B5EF4-FFF2-40B4-BE49-F238E27FC236}">
                <a16:creationId xmlns:a16="http://schemas.microsoft.com/office/drawing/2014/main" id="{4E8CCB51-E239-4322-BB4E-0B1116F25677}"/>
              </a:ext>
            </a:extLst>
          </p:cNvPr>
          <p:cNvSpPr/>
          <p:nvPr/>
        </p:nvSpPr>
        <p:spPr>
          <a:xfrm>
            <a:off x="30586679" y="16918105"/>
            <a:ext cx="45719" cy="15990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Стрелка: вниз 18">
            <a:extLst>
              <a:ext uri="{FF2B5EF4-FFF2-40B4-BE49-F238E27FC236}">
                <a16:creationId xmlns:a16="http://schemas.microsoft.com/office/drawing/2014/main" id="{1E202DDB-268C-49EF-AC93-E6487E12A837}"/>
              </a:ext>
            </a:extLst>
          </p:cNvPr>
          <p:cNvSpPr/>
          <p:nvPr/>
        </p:nvSpPr>
        <p:spPr>
          <a:xfrm flipH="1">
            <a:off x="4403557" y="31963930"/>
            <a:ext cx="45719" cy="10805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4" name="Прямая со стрелкой 3">
            <a:extLst>
              <a:ext uri="{FF2B5EF4-FFF2-40B4-BE49-F238E27FC236}">
                <a16:creationId xmlns:a16="http://schemas.microsoft.com/office/drawing/2014/main" id="{F72DAB9E-D7C0-46A9-A1F8-342D34C097BE}"/>
              </a:ext>
            </a:extLst>
          </p:cNvPr>
          <p:cNvCxnSpPr>
            <a:cxnSpLocks/>
            <a:stCxn id="7" idx="2"/>
            <a:endCxn id="10" idx="0"/>
          </p:cNvCxnSpPr>
          <p:nvPr/>
        </p:nvCxnSpPr>
        <p:spPr>
          <a:xfrm>
            <a:off x="18052868" y="8354149"/>
            <a:ext cx="1" cy="11489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Прямая соединительная линия 14">
            <a:extLst>
              <a:ext uri="{FF2B5EF4-FFF2-40B4-BE49-F238E27FC236}">
                <a16:creationId xmlns:a16="http://schemas.microsoft.com/office/drawing/2014/main" id="{332C55E1-37ED-4147-8D16-640D45690F4E}"/>
              </a:ext>
            </a:extLst>
          </p:cNvPr>
          <p:cNvCxnSpPr>
            <a:cxnSpLocks/>
            <a:stCxn id="13" idx="3"/>
          </p:cNvCxnSpPr>
          <p:nvPr/>
        </p:nvCxnSpPr>
        <p:spPr>
          <a:xfrm>
            <a:off x="8523515" y="34530600"/>
            <a:ext cx="51707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>
            <a:extLst>
              <a:ext uri="{FF2B5EF4-FFF2-40B4-BE49-F238E27FC236}">
                <a16:creationId xmlns:a16="http://schemas.microsoft.com/office/drawing/2014/main" id="{D55BA6F6-9175-4AC3-AC51-EE8E287D4E1C}"/>
              </a:ext>
            </a:extLst>
          </p:cNvPr>
          <p:cNvCxnSpPr>
            <a:stCxn id="5" idx="3"/>
          </p:cNvCxnSpPr>
          <p:nvPr/>
        </p:nvCxnSpPr>
        <p:spPr>
          <a:xfrm>
            <a:off x="18090354" y="26716778"/>
            <a:ext cx="2114936" cy="282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>
            <a:extLst>
              <a:ext uri="{FF2B5EF4-FFF2-40B4-BE49-F238E27FC236}">
                <a16:creationId xmlns:a16="http://schemas.microsoft.com/office/drawing/2014/main" id="{50F57DEA-2F53-4AAD-8C6C-3D3BB19FE1C6}"/>
              </a:ext>
            </a:extLst>
          </p:cNvPr>
          <p:cNvCxnSpPr/>
          <p:nvPr/>
        </p:nvCxnSpPr>
        <p:spPr>
          <a:xfrm>
            <a:off x="20264284" y="26783071"/>
            <a:ext cx="0" cy="23423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Прямая со стрелкой 21">
            <a:extLst>
              <a:ext uri="{FF2B5EF4-FFF2-40B4-BE49-F238E27FC236}">
                <a16:creationId xmlns:a16="http://schemas.microsoft.com/office/drawing/2014/main" id="{DAB3A171-CC68-400A-AAC9-76AB99865FDA}"/>
              </a:ext>
            </a:extLst>
          </p:cNvPr>
          <p:cNvCxnSpPr>
            <a:stCxn id="10" idx="2"/>
          </p:cNvCxnSpPr>
          <p:nvPr/>
        </p:nvCxnSpPr>
        <p:spPr>
          <a:xfrm flipH="1">
            <a:off x="18052868" y="11833101"/>
            <a:ext cx="1" cy="8284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 стрелкой 25">
            <a:extLst>
              <a:ext uri="{FF2B5EF4-FFF2-40B4-BE49-F238E27FC236}">
                <a16:creationId xmlns:a16="http://schemas.microsoft.com/office/drawing/2014/main" id="{23ACB544-6565-4526-B163-52DD92F8F9C0}"/>
              </a:ext>
            </a:extLst>
          </p:cNvPr>
          <p:cNvCxnSpPr/>
          <p:nvPr/>
        </p:nvCxnSpPr>
        <p:spPr>
          <a:xfrm>
            <a:off x="10241277" y="19994417"/>
            <a:ext cx="0" cy="942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6823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69B7055-C258-4481-B531-4DEC7FA90DD8}"/>
              </a:ext>
            </a:extLst>
          </p:cNvPr>
          <p:cNvSpPr/>
          <p:nvPr/>
        </p:nvSpPr>
        <p:spPr>
          <a:xfrm>
            <a:off x="2074989" y="10593138"/>
            <a:ext cx="32196504" cy="1149994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участникам отбора, которым должен соответствовать участник отбора на дату подачи заявки на участие в отборе: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а) у участника отбора должна отсутствовать неисполненная обязанность по уплате налогов, сборов, страховых взносов, пеней, штрафов, процентов, подлежащих уплате в соответствии с законодательством Российской Федерации о налогах и сборах;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б) у участника отбора должна отсутствовать просроченная задолженность по возврату в бюджет Воронежской области субсидий, бюджетных инвестиций, предоставленных в том числе в соответствии с иными правовыми актами, а также иная просроченная (неурегулированная) задолженность по денежным обязательствам перед Воронежской областью;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в) участники отбора не должны находиться в процессе реорганизации (за исключением реорганизации в форме присоединения к юридическому лицу, являющемуся участником отбора, другого юридического лица), ликвидации, в отношении них не введена процедура банкротства, деятельность участника отбора не приостановлена в порядке, предусмотренном законодательством Российской Федерации;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г) в реестре дисквалифицированных лиц отсутствуют сведения о дисквалифицированных руководителе, членах коллегиального исполнительного органа, лице, исполняющем функции единоличного исполнительного органа, или главном бухгалтере участника отбора;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д) участник отбора не должен являться иностранным юридическим лицом, а также российским юридическим лицом, в уставном (складочном) капитале которого доля участия иностранных юридических лиц, местом регистрации которых является государство или территория, включенные в утвержденный Министерством финансов Российской Федерации перечень государств и территорий, предоставляющих льготный налоговый режим налогообложения и (или) не предусматривающих раскрытия и предоставления информации при проведении финансовых операций (офшорные зоны), в совокупности превышает 50 процентов;</a:t>
            </a:r>
          </a:p>
          <a:p>
            <a:pPr algn="ctr"/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е) участник отбора не должен получать средства из бюджета Воронежской области на основании иных нормативных правовых актов Воронежской области на цели, установленные пунктом 3 настоящего Порядка.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B1927793-A2A3-45A7-84CB-FE8627632E21}"/>
              </a:ext>
            </a:extLst>
          </p:cNvPr>
          <p:cNvSpPr/>
          <p:nvPr/>
        </p:nvSpPr>
        <p:spPr>
          <a:xfrm>
            <a:off x="2074988" y="22918994"/>
            <a:ext cx="32196505" cy="2402555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одновременно с представлением заявки представляет в Департамент следующие документы: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1) устав сельскохозяйственного потребительского кооператива в редакции, действующей на дату подачи документов;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2) протокол общего собрания членов сельскохозяйственного потребительского кооператива о согласии на получение субсидии;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3) перечень членов сельскохозяйственного потребительского кооператива по форме согласно приложению N 2 к настоящему Порядку;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4) копию документа, подтверждающего полномочия заявителя;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5) сведения о руководителе, членах коллегиального исполнительного органа, лице, исполняющем функции единоличного исполнительного органа, и главном бухгалтере участника отбора, являющегося юридическим лицом;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6) на возмещение части затрат, предусмотренных подпунктами "а", "б", "в" пункта 19 настоящего Порядка: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справку-расчет размера субсидии за счет средств областного бюджета по форме согласно приложению N 3 к настоящему Порядку;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договоров купли-продажи приобретенного имущества;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товарных накладных и счетов-фактур, или универсальных передаточных документов, или актов приема-передачи, подтверждающих факт поставки имущества участнику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счетов на оплату (предоплату) имущества (в случае если в платежных документах содержится ссылка на счета на оплату (предоплату));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документов, подтверждающих оплату участником отбора приобретенного имущества;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ветеринарных свидетельств по форме N 1, определенной Приказом Министерства сельского хозяйства Российской Федерации от 27.12.2016 N 589 "Об утверждении ветеринарных правил организации работы по оформлению ветеринарных сопроводительных документов, порядка оформления ветеринарных сопроводительных документов в электронной форме и порядка оформления ветеринарных сопроводительных документов на бумажных носителях", в случае приобретения сельскохозяйственных животных (кроме свиней) и птицы;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паспортов транспортных средств или паспортов самоходных машин, свидетельств о регистрации транспортных средств или свидетельств о регистрации машин (в случае приобретения сельскохозяйственной техники, специализированного автотранспорта, мобильных торговых объектов, подлежащих государственной регистрации);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документов, подтверждающих, что срок эксплуатации сельскохозяйственной техники, специализированного автотранспорта, оборудования для организации хранения, переработки, упаковки, маркировки, транспортировки и реализации сельскохозяйственной продукции и мобильных торговых объектов не превышает трех лет с года их производства;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справку о стоимости передаваемого (реализуемого) имущества в собственность члена сельскохозяйственного потребительского кооператива по форме согласно приложению N 4 к настоящему Порядку при возмещении части затрат, предусмотренных подпунктами "а", "б" пункта 19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документов, подтверждающих внесение в неделимый фонд сельскохозяйственного потребительского кооператива сельскохозяйственной техники, специализированного автотранспорта, оборудования для организации хранения, переработки, упаковки, маркировки, транспортировки и реализации сельскохозяйственной продукции и мобильных торговых объектов, при возмещении части затрат, предусмотренных подпунктом "в" пункта 19 настоящего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7) на возмещение части затрат, предусмотренных подпунктом "г" пункта 19 настоящего Порядка: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справку-расчет размера субсидии за счет средств областного бюджета по форме согласно приложению N 5 к настоящему Порядку;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отчетность о финансово-экономическом состоянии участника отбора по итогам отчетного бухгалтерского периода (квартала) по форме, утвержденной Департаментом, в случае отсутствия отчетности в Департаменте;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договоров купли-продажи сельскохозяйственной продукции, заключенных между сельскохозяйственным потребительским кооперативом и его членами;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счетов-фактур и товарных накладных, или универсальных передаточных документов, или актов приема-передачи, подтверждающих факт поставки сельскохозяйственной продукции участнику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платежных документов, подтверждающих факт оплаты участником отбора сельскохозяйственной продукции;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договоров купли-продажи сельскохозяйственной продукции, заключенных с участником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счетов-фактур и товарных накладных, или универсальных передаточных документов, или актов приема-передачи, подтверждающих факт реализации сельскохозяйственной продукции участником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счетов на оплату (предоплату) сельскохозяйственной продукции (в случае если в платежных документах содержится ссылка на счета на оплату (предоплату));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копии платежных документов, подтверждающих факт оплаты покупателем сельскохозяйственной продукции, приобретенной у участника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8) согласие на обработку персональных данных по форме, утверждаемой Департаментом, для граждан, являющихся членами сельскохозяйственного потребительского кооператива.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Копии документов, указанных в настоящем пункте, заверяются участником отбора либо уполномоченным должностным лицом и скрепляются печатью (при наличии). В случае если документы заверены уполномоченным лицом, предоставляются доверенность и ее копия или иной документ, подтверждающий полномочия уполномоченного лица на заверение документов, указанных в настоящем пункте.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FF74AF0-9C9F-40D3-9EAA-8D13D1311498}"/>
              </a:ext>
            </a:extLst>
          </p:cNvPr>
          <p:cNvSpPr/>
          <p:nvPr/>
        </p:nvSpPr>
        <p:spPr>
          <a:xfrm>
            <a:off x="2074988" y="3805084"/>
            <a:ext cx="32196504" cy="448584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Целью предоставления субсидий является возмещение части затрат на создание и развитие сельскохозяйственных потребительских кооперативов в рамках реализации регионального проекта "Акселерация субъектов малого и среднего предпринимательства", обеспечивающего достижение целей, показателей и результатов федерального проекта "Акселерация субъектов малого и среднего предпринимательства", входящего в состав национального проекта "Малое и среднее предпринимательство и поддержка индивидуальной предпринимательской инициативы", в соответствии с государственной программой Воронежской области "Развитие сельского хозяйства, производства пищевых продуктов и инфраструктуры агропродовольственного рынка", утвержденной постановлением правительства Воронежской области от 13.12.2013 N 1088 "Об утверждении государственной программы Воронежской области "Развитие сельского хозяйства, производства пищевых продуктов и инфраструктуры агропродовольственного рынка".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получателей средств, использующих право на освобождение от исполнения обязанностей налогоплательщика, связанных с исчислением и уплатой налога на добавленную стоимость, финансовое обеспечение (возмещение) части их затрат осуществляется исходя из суммы расходов на приобретение товаров (работ, услуг), включая сумму налога на добавленную стоимость.</a:t>
            </a:r>
          </a:p>
        </p:txBody>
      </p:sp>
    </p:spTree>
    <p:extLst>
      <p:ext uri="{BB962C8B-B14F-4D97-AF65-F5344CB8AC3E}">
        <p14:creationId xmlns:p14="http://schemas.microsoft.com/office/powerpoint/2010/main" val="18540807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1094</TotalTime>
  <Words>1854</Words>
  <Application>Microsoft Office PowerPoint</Application>
  <PresentationFormat>Произвольный</PresentationFormat>
  <Paragraphs>74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Светличный Максим Владимирович</dc:creator>
  <cp:lastModifiedBy>Мацнева Валентина Алексеевна</cp:lastModifiedBy>
  <cp:revision>68</cp:revision>
  <cp:lastPrinted>2021-09-29T08:13:07Z</cp:lastPrinted>
  <dcterms:created xsi:type="dcterms:W3CDTF">2021-08-10T14:20:26Z</dcterms:created>
  <dcterms:modified xsi:type="dcterms:W3CDTF">2021-09-29T11:26:07Z</dcterms:modified>
</cp:coreProperties>
</file>

<file path=docProps/thumbnail.jpeg>
</file>