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36180713" cy="51120675"/>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3" d="100"/>
          <a:sy n="33" d="100"/>
        </p:scale>
        <p:origin x="1116"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713554" y="8366281"/>
            <a:ext cx="30753606" cy="17797568"/>
          </a:xfrm>
        </p:spPr>
        <p:txBody>
          <a:bodyPr anchor="b"/>
          <a:lstStyle>
            <a:lvl1pPr algn="ctr">
              <a:defRPr sz="23741"/>
            </a:lvl1pPr>
          </a:lstStyle>
          <a:p>
            <a:r>
              <a:rPr lang="ru-RU"/>
              <a:t>Образец заголовка</a:t>
            </a:r>
            <a:endParaRPr lang="en-US" dirty="0"/>
          </a:p>
        </p:txBody>
      </p:sp>
      <p:sp>
        <p:nvSpPr>
          <p:cNvPr id="3" name="Subtitle 2"/>
          <p:cNvSpPr>
            <a:spLocks noGrp="1"/>
          </p:cNvSpPr>
          <p:nvPr>
            <p:ph type="subTitle" idx="1"/>
          </p:nvPr>
        </p:nvSpPr>
        <p:spPr>
          <a:xfrm>
            <a:off x="4522589" y="26850192"/>
            <a:ext cx="27135535" cy="12342326"/>
          </a:xfrm>
        </p:spPr>
        <p:txBody>
          <a:bodyPr/>
          <a:lstStyle>
            <a:lvl1pPr marL="0" indent="0" algn="ctr">
              <a:buNone/>
              <a:defRPr sz="9496"/>
            </a:lvl1pPr>
            <a:lvl2pPr marL="1809049" indent="0" algn="ctr">
              <a:buNone/>
              <a:defRPr sz="7914"/>
            </a:lvl2pPr>
            <a:lvl3pPr marL="3618098" indent="0" algn="ctr">
              <a:buNone/>
              <a:defRPr sz="7122"/>
            </a:lvl3pPr>
            <a:lvl4pPr marL="5427147" indent="0" algn="ctr">
              <a:buNone/>
              <a:defRPr sz="6331"/>
            </a:lvl4pPr>
            <a:lvl5pPr marL="7236196" indent="0" algn="ctr">
              <a:buNone/>
              <a:defRPr sz="6331"/>
            </a:lvl5pPr>
            <a:lvl6pPr marL="9045245" indent="0" algn="ctr">
              <a:buNone/>
              <a:defRPr sz="6331"/>
            </a:lvl6pPr>
            <a:lvl7pPr marL="10854294" indent="0" algn="ctr">
              <a:buNone/>
              <a:defRPr sz="6331"/>
            </a:lvl7pPr>
            <a:lvl8pPr marL="12663343" indent="0" algn="ctr">
              <a:buNone/>
              <a:defRPr sz="6331"/>
            </a:lvl8pPr>
            <a:lvl9pPr marL="14472392" indent="0" algn="ctr">
              <a:buNone/>
              <a:defRPr sz="6331"/>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517237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690473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5891825" y="2721703"/>
            <a:ext cx="7801466" cy="43322409"/>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487426" y="2721703"/>
            <a:ext cx="22952140" cy="4332240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119684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2041810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468582" y="12744683"/>
            <a:ext cx="31205865" cy="21264777"/>
          </a:xfrm>
        </p:spPr>
        <p:txBody>
          <a:bodyPr anchor="b"/>
          <a:lstStyle>
            <a:lvl1pPr>
              <a:defRPr sz="23741"/>
            </a:lvl1pPr>
          </a:lstStyle>
          <a:p>
            <a:r>
              <a:rPr lang="ru-RU"/>
              <a:t>Образец заголовка</a:t>
            </a:r>
            <a:endParaRPr lang="en-US" dirty="0"/>
          </a:p>
        </p:txBody>
      </p:sp>
      <p:sp>
        <p:nvSpPr>
          <p:cNvPr id="3" name="Text Placeholder 2"/>
          <p:cNvSpPr>
            <a:spLocks noGrp="1"/>
          </p:cNvSpPr>
          <p:nvPr>
            <p:ph type="body" idx="1"/>
          </p:nvPr>
        </p:nvSpPr>
        <p:spPr>
          <a:xfrm>
            <a:off x="2468582" y="34210633"/>
            <a:ext cx="31205865" cy="11182644"/>
          </a:xfrm>
        </p:spPr>
        <p:txBody>
          <a:bodyPr/>
          <a:lstStyle>
            <a:lvl1pPr marL="0" indent="0">
              <a:buNone/>
              <a:defRPr sz="9496">
                <a:solidFill>
                  <a:schemeClr val="tx1"/>
                </a:solidFill>
              </a:defRPr>
            </a:lvl1pPr>
            <a:lvl2pPr marL="1809049" indent="0">
              <a:buNone/>
              <a:defRPr sz="7914">
                <a:solidFill>
                  <a:schemeClr val="tx1">
                    <a:tint val="75000"/>
                  </a:schemeClr>
                </a:solidFill>
              </a:defRPr>
            </a:lvl2pPr>
            <a:lvl3pPr marL="3618098" indent="0">
              <a:buNone/>
              <a:defRPr sz="7122">
                <a:solidFill>
                  <a:schemeClr val="tx1">
                    <a:tint val="75000"/>
                  </a:schemeClr>
                </a:solidFill>
              </a:defRPr>
            </a:lvl3pPr>
            <a:lvl4pPr marL="5427147" indent="0">
              <a:buNone/>
              <a:defRPr sz="6331">
                <a:solidFill>
                  <a:schemeClr val="tx1">
                    <a:tint val="75000"/>
                  </a:schemeClr>
                </a:solidFill>
              </a:defRPr>
            </a:lvl4pPr>
            <a:lvl5pPr marL="7236196" indent="0">
              <a:buNone/>
              <a:defRPr sz="6331">
                <a:solidFill>
                  <a:schemeClr val="tx1">
                    <a:tint val="75000"/>
                  </a:schemeClr>
                </a:solidFill>
              </a:defRPr>
            </a:lvl5pPr>
            <a:lvl6pPr marL="9045245" indent="0">
              <a:buNone/>
              <a:defRPr sz="6331">
                <a:solidFill>
                  <a:schemeClr val="tx1">
                    <a:tint val="75000"/>
                  </a:schemeClr>
                </a:solidFill>
              </a:defRPr>
            </a:lvl6pPr>
            <a:lvl7pPr marL="10854294" indent="0">
              <a:buNone/>
              <a:defRPr sz="6331">
                <a:solidFill>
                  <a:schemeClr val="tx1">
                    <a:tint val="75000"/>
                  </a:schemeClr>
                </a:solidFill>
              </a:defRPr>
            </a:lvl7pPr>
            <a:lvl8pPr marL="12663343" indent="0">
              <a:buNone/>
              <a:defRPr sz="6331">
                <a:solidFill>
                  <a:schemeClr val="tx1">
                    <a:tint val="75000"/>
                  </a:schemeClr>
                </a:solidFill>
              </a:defRPr>
            </a:lvl8pPr>
            <a:lvl9pPr marL="14472392" indent="0">
              <a:buNone/>
              <a:defRPr sz="6331">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3196160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487424" y="13608513"/>
            <a:ext cx="15376803" cy="32435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18316486" y="13608513"/>
            <a:ext cx="15376803" cy="32435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58ACCDC3-4D5A-4B21-B666-09C2D118AAEC}" type="datetimeFigureOut">
              <a:rPr lang="ru-RU" smtClean="0"/>
              <a:t>29.09.2021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14410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492137" y="2721714"/>
            <a:ext cx="31205865" cy="9880968"/>
          </a:xfrm>
        </p:spPr>
        <p:txBody>
          <a:bodyPr/>
          <a:lstStyle/>
          <a:p>
            <a:r>
              <a:rPr lang="ru-RU"/>
              <a:t>Образец заголовка</a:t>
            </a:r>
            <a:endParaRPr lang="en-US" dirty="0"/>
          </a:p>
        </p:txBody>
      </p:sp>
      <p:sp>
        <p:nvSpPr>
          <p:cNvPr id="3" name="Text Placeholder 2"/>
          <p:cNvSpPr>
            <a:spLocks noGrp="1"/>
          </p:cNvSpPr>
          <p:nvPr>
            <p:ph type="body" idx="1"/>
          </p:nvPr>
        </p:nvSpPr>
        <p:spPr>
          <a:xfrm>
            <a:off x="2492141" y="12531669"/>
            <a:ext cx="15306135" cy="6141577"/>
          </a:xfrm>
        </p:spPr>
        <p:txBody>
          <a:bodyPr anchor="b"/>
          <a:lstStyle>
            <a:lvl1pPr marL="0" indent="0">
              <a:buNone/>
              <a:defRPr sz="9496" b="1"/>
            </a:lvl1pPr>
            <a:lvl2pPr marL="1809049" indent="0">
              <a:buNone/>
              <a:defRPr sz="7914" b="1"/>
            </a:lvl2pPr>
            <a:lvl3pPr marL="3618098" indent="0">
              <a:buNone/>
              <a:defRPr sz="7122" b="1"/>
            </a:lvl3pPr>
            <a:lvl4pPr marL="5427147" indent="0">
              <a:buNone/>
              <a:defRPr sz="6331" b="1"/>
            </a:lvl4pPr>
            <a:lvl5pPr marL="7236196" indent="0">
              <a:buNone/>
              <a:defRPr sz="6331" b="1"/>
            </a:lvl5pPr>
            <a:lvl6pPr marL="9045245" indent="0">
              <a:buNone/>
              <a:defRPr sz="6331" b="1"/>
            </a:lvl6pPr>
            <a:lvl7pPr marL="10854294" indent="0">
              <a:buNone/>
              <a:defRPr sz="6331" b="1"/>
            </a:lvl7pPr>
            <a:lvl8pPr marL="12663343" indent="0">
              <a:buNone/>
              <a:defRPr sz="6331" b="1"/>
            </a:lvl8pPr>
            <a:lvl9pPr marL="14472392" indent="0">
              <a:buNone/>
              <a:defRPr sz="6331" b="1"/>
            </a:lvl9pPr>
          </a:lstStyle>
          <a:p>
            <a:pPr lvl="0"/>
            <a:r>
              <a:rPr lang="ru-RU"/>
              <a:t>Образец текста</a:t>
            </a:r>
          </a:p>
        </p:txBody>
      </p:sp>
      <p:sp>
        <p:nvSpPr>
          <p:cNvPr id="4" name="Content Placeholder 3"/>
          <p:cNvSpPr>
            <a:spLocks noGrp="1"/>
          </p:cNvSpPr>
          <p:nvPr>
            <p:ph sz="half" idx="2"/>
          </p:nvPr>
        </p:nvSpPr>
        <p:spPr>
          <a:xfrm>
            <a:off x="2492141" y="18673247"/>
            <a:ext cx="15306135" cy="2746553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18316488" y="12531669"/>
            <a:ext cx="15381516" cy="6141577"/>
          </a:xfrm>
        </p:spPr>
        <p:txBody>
          <a:bodyPr anchor="b"/>
          <a:lstStyle>
            <a:lvl1pPr marL="0" indent="0">
              <a:buNone/>
              <a:defRPr sz="9496" b="1"/>
            </a:lvl1pPr>
            <a:lvl2pPr marL="1809049" indent="0">
              <a:buNone/>
              <a:defRPr sz="7914" b="1"/>
            </a:lvl2pPr>
            <a:lvl3pPr marL="3618098" indent="0">
              <a:buNone/>
              <a:defRPr sz="7122" b="1"/>
            </a:lvl3pPr>
            <a:lvl4pPr marL="5427147" indent="0">
              <a:buNone/>
              <a:defRPr sz="6331" b="1"/>
            </a:lvl4pPr>
            <a:lvl5pPr marL="7236196" indent="0">
              <a:buNone/>
              <a:defRPr sz="6331" b="1"/>
            </a:lvl5pPr>
            <a:lvl6pPr marL="9045245" indent="0">
              <a:buNone/>
              <a:defRPr sz="6331" b="1"/>
            </a:lvl6pPr>
            <a:lvl7pPr marL="10854294" indent="0">
              <a:buNone/>
              <a:defRPr sz="6331" b="1"/>
            </a:lvl7pPr>
            <a:lvl8pPr marL="12663343" indent="0">
              <a:buNone/>
              <a:defRPr sz="6331" b="1"/>
            </a:lvl8pPr>
            <a:lvl9pPr marL="14472392" indent="0">
              <a:buNone/>
              <a:defRPr sz="6331" b="1"/>
            </a:lvl9pPr>
          </a:lstStyle>
          <a:p>
            <a:pPr lvl="0"/>
            <a:r>
              <a:rPr lang="ru-RU"/>
              <a:t>Образец текста</a:t>
            </a:r>
          </a:p>
        </p:txBody>
      </p:sp>
      <p:sp>
        <p:nvSpPr>
          <p:cNvPr id="6" name="Content Placeholder 5"/>
          <p:cNvSpPr>
            <a:spLocks noGrp="1"/>
          </p:cNvSpPr>
          <p:nvPr>
            <p:ph sz="quarter" idx="4"/>
          </p:nvPr>
        </p:nvSpPr>
        <p:spPr>
          <a:xfrm>
            <a:off x="18316488" y="18673247"/>
            <a:ext cx="15381516" cy="2746553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8ACCDC3-4D5A-4B21-B666-09C2D118AAEC}" type="datetimeFigureOut">
              <a:rPr lang="ru-RU" smtClean="0"/>
              <a:t>29.09.2021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3064384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58ACCDC3-4D5A-4B21-B666-09C2D118AAEC}" type="datetimeFigureOut">
              <a:rPr lang="ru-RU" smtClean="0"/>
              <a:t>29.09.2021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286867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ACCDC3-4D5A-4B21-B666-09C2D118AAEC}" type="datetimeFigureOut">
              <a:rPr lang="ru-RU" smtClean="0"/>
              <a:t>29.09.2021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073294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492136" y="3408045"/>
            <a:ext cx="11669222" cy="11928158"/>
          </a:xfrm>
        </p:spPr>
        <p:txBody>
          <a:bodyPr anchor="b"/>
          <a:lstStyle>
            <a:lvl1pPr>
              <a:defRPr sz="12662"/>
            </a:lvl1pPr>
          </a:lstStyle>
          <a:p>
            <a:r>
              <a:rPr lang="ru-RU"/>
              <a:t>Образец заголовка</a:t>
            </a:r>
            <a:endParaRPr lang="en-US" dirty="0"/>
          </a:p>
        </p:txBody>
      </p:sp>
      <p:sp>
        <p:nvSpPr>
          <p:cNvPr id="3" name="Content Placeholder 2"/>
          <p:cNvSpPr>
            <a:spLocks noGrp="1"/>
          </p:cNvSpPr>
          <p:nvPr>
            <p:ph idx="1"/>
          </p:nvPr>
        </p:nvSpPr>
        <p:spPr>
          <a:xfrm>
            <a:off x="15381516" y="7360442"/>
            <a:ext cx="18316486" cy="36328813"/>
          </a:xfrm>
        </p:spPr>
        <p:txBody>
          <a:bodyPr/>
          <a:lstStyle>
            <a:lvl1pPr>
              <a:defRPr sz="12662"/>
            </a:lvl1pPr>
            <a:lvl2pPr>
              <a:defRPr sz="11079"/>
            </a:lvl2pPr>
            <a:lvl3pPr>
              <a:defRPr sz="9496"/>
            </a:lvl3pPr>
            <a:lvl4pPr>
              <a:defRPr sz="7914"/>
            </a:lvl4pPr>
            <a:lvl5pPr>
              <a:defRPr sz="7914"/>
            </a:lvl5pPr>
            <a:lvl6pPr>
              <a:defRPr sz="7914"/>
            </a:lvl6pPr>
            <a:lvl7pPr>
              <a:defRPr sz="7914"/>
            </a:lvl7pPr>
            <a:lvl8pPr>
              <a:defRPr sz="7914"/>
            </a:lvl8pPr>
            <a:lvl9pPr>
              <a:defRPr sz="7914"/>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492136" y="15336203"/>
            <a:ext cx="11669222" cy="28412212"/>
          </a:xfrm>
        </p:spPr>
        <p:txBody>
          <a:bodyPr/>
          <a:lstStyle>
            <a:lvl1pPr marL="0" indent="0">
              <a:buNone/>
              <a:defRPr sz="6331"/>
            </a:lvl1pPr>
            <a:lvl2pPr marL="1809049" indent="0">
              <a:buNone/>
              <a:defRPr sz="5540"/>
            </a:lvl2pPr>
            <a:lvl3pPr marL="3618098" indent="0">
              <a:buNone/>
              <a:defRPr sz="4748"/>
            </a:lvl3pPr>
            <a:lvl4pPr marL="5427147" indent="0">
              <a:buNone/>
              <a:defRPr sz="3957"/>
            </a:lvl4pPr>
            <a:lvl5pPr marL="7236196" indent="0">
              <a:buNone/>
              <a:defRPr sz="3957"/>
            </a:lvl5pPr>
            <a:lvl6pPr marL="9045245" indent="0">
              <a:buNone/>
              <a:defRPr sz="3957"/>
            </a:lvl6pPr>
            <a:lvl7pPr marL="10854294" indent="0">
              <a:buNone/>
              <a:defRPr sz="3957"/>
            </a:lvl7pPr>
            <a:lvl8pPr marL="12663343" indent="0">
              <a:buNone/>
              <a:defRPr sz="3957"/>
            </a:lvl8pPr>
            <a:lvl9pPr marL="14472392" indent="0">
              <a:buNone/>
              <a:defRPr sz="3957"/>
            </a:lvl9pPr>
          </a:lstStyle>
          <a:p>
            <a:pPr lvl="0"/>
            <a:r>
              <a:rPr lang="ru-RU"/>
              <a:t>Образец текста</a:t>
            </a:r>
          </a:p>
        </p:txBody>
      </p:sp>
      <p:sp>
        <p:nvSpPr>
          <p:cNvPr id="5" name="Date Placeholder 4"/>
          <p:cNvSpPr>
            <a:spLocks noGrp="1"/>
          </p:cNvSpPr>
          <p:nvPr>
            <p:ph type="dt" sz="half" idx="10"/>
          </p:nvPr>
        </p:nvSpPr>
        <p:spPr/>
        <p:txBody>
          <a:bodyPr/>
          <a:lstStyle/>
          <a:p>
            <a:fld id="{58ACCDC3-4D5A-4B21-B666-09C2D118AAEC}" type="datetimeFigureOut">
              <a:rPr lang="ru-RU" smtClean="0"/>
              <a:t>29.09.2021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627619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492136" y="3408045"/>
            <a:ext cx="11669222" cy="11928158"/>
          </a:xfrm>
        </p:spPr>
        <p:txBody>
          <a:bodyPr anchor="b"/>
          <a:lstStyle>
            <a:lvl1pPr>
              <a:defRPr sz="12662"/>
            </a:lvl1pPr>
          </a:lstStyle>
          <a:p>
            <a:r>
              <a:rPr lang="ru-RU"/>
              <a:t>Образец заголовка</a:t>
            </a:r>
            <a:endParaRPr lang="en-US" dirty="0"/>
          </a:p>
        </p:txBody>
      </p:sp>
      <p:sp>
        <p:nvSpPr>
          <p:cNvPr id="3" name="Picture Placeholder 2"/>
          <p:cNvSpPr>
            <a:spLocks noGrp="1" noChangeAspect="1"/>
          </p:cNvSpPr>
          <p:nvPr>
            <p:ph type="pic" idx="1"/>
          </p:nvPr>
        </p:nvSpPr>
        <p:spPr>
          <a:xfrm>
            <a:off x="15381516" y="7360442"/>
            <a:ext cx="18316486" cy="36328813"/>
          </a:xfrm>
        </p:spPr>
        <p:txBody>
          <a:bodyPr anchor="t"/>
          <a:lstStyle>
            <a:lvl1pPr marL="0" indent="0">
              <a:buNone/>
              <a:defRPr sz="12662"/>
            </a:lvl1pPr>
            <a:lvl2pPr marL="1809049" indent="0">
              <a:buNone/>
              <a:defRPr sz="11079"/>
            </a:lvl2pPr>
            <a:lvl3pPr marL="3618098" indent="0">
              <a:buNone/>
              <a:defRPr sz="9496"/>
            </a:lvl3pPr>
            <a:lvl4pPr marL="5427147" indent="0">
              <a:buNone/>
              <a:defRPr sz="7914"/>
            </a:lvl4pPr>
            <a:lvl5pPr marL="7236196" indent="0">
              <a:buNone/>
              <a:defRPr sz="7914"/>
            </a:lvl5pPr>
            <a:lvl6pPr marL="9045245" indent="0">
              <a:buNone/>
              <a:defRPr sz="7914"/>
            </a:lvl6pPr>
            <a:lvl7pPr marL="10854294" indent="0">
              <a:buNone/>
              <a:defRPr sz="7914"/>
            </a:lvl7pPr>
            <a:lvl8pPr marL="12663343" indent="0">
              <a:buNone/>
              <a:defRPr sz="7914"/>
            </a:lvl8pPr>
            <a:lvl9pPr marL="14472392" indent="0">
              <a:buNone/>
              <a:defRPr sz="7914"/>
            </a:lvl9pPr>
          </a:lstStyle>
          <a:p>
            <a:r>
              <a:rPr lang="ru-RU"/>
              <a:t>Вставка рисунка</a:t>
            </a:r>
            <a:endParaRPr lang="en-US" dirty="0"/>
          </a:p>
        </p:txBody>
      </p:sp>
      <p:sp>
        <p:nvSpPr>
          <p:cNvPr id="4" name="Text Placeholder 3"/>
          <p:cNvSpPr>
            <a:spLocks noGrp="1"/>
          </p:cNvSpPr>
          <p:nvPr>
            <p:ph type="body" sz="half" idx="2"/>
          </p:nvPr>
        </p:nvSpPr>
        <p:spPr>
          <a:xfrm>
            <a:off x="2492136" y="15336203"/>
            <a:ext cx="11669222" cy="28412212"/>
          </a:xfrm>
        </p:spPr>
        <p:txBody>
          <a:bodyPr/>
          <a:lstStyle>
            <a:lvl1pPr marL="0" indent="0">
              <a:buNone/>
              <a:defRPr sz="6331"/>
            </a:lvl1pPr>
            <a:lvl2pPr marL="1809049" indent="0">
              <a:buNone/>
              <a:defRPr sz="5540"/>
            </a:lvl2pPr>
            <a:lvl3pPr marL="3618098" indent="0">
              <a:buNone/>
              <a:defRPr sz="4748"/>
            </a:lvl3pPr>
            <a:lvl4pPr marL="5427147" indent="0">
              <a:buNone/>
              <a:defRPr sz="3957"/>
            </a:lvl4pPr>
            <a:lvl5pPr marL="7236196" indent="0">
              <a:buNone/>
              <a:defRPr sz="3957"/>
            </a:lvl5pPr>
            <a:lvl6pPr marL="9045245" indent="0">
              <a:buNone/>
              <a:defRPr sz="3957"/>
            </a:lvl6pPr>
            <a:lvl7pPr marL="10854294" indent="0">
              <a:buNone/>
              <a:defRPr sz="3957"/>
            </a:lvl7pPr>
            <a:lvl8pPr marL="12663343" indent="0">
              <a:buNone/>
              <a:defRPr sz="3957"/>
            </a:lvl8pPr>
            <a:lvl9pPr marL="14472392" indent="0">
              <a:buNone/>
              <a:defRPr sz="3957"/>
            </a:lvl9pPr>
          </a:lstStyle>
          <a:p>
            <a:pPr lvl="0"/>
            <a:r>
              <a:rPr lang="ru-RU"/>
              <a:t>Образец текста</a:t>
            </a:r>
          </a:p>
        </p:txBody>
      </p:sp>
      <p:sp>
        <p:nvSpPr>
          <p:cNvPr id="5" name="Date Placeholder 4"/>
          <p:cNvSpPr>
            <a:spLocks noGrp="1"/>
          </p:cNvSpPr>
          <p:nvPr>
            <p:ph type="dt" sz="half" idx="10"/>
          </p:nvPr>
        </p:nvSpPr>
        <p:spPr/>
        <p:txBody>
          <a:bodyPr/>
          <a:lstStyle/>
          <a:p>
            <a:fld id="{58ACCDC3-4D5A-4B21-B666-09C2D118AAEC}" type="datetimeFigureOut">
              <a:rPr lang="ru-RU" smtClean="0"/>
              <a:t>29.09.2021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954638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87424" y="2721714"/>
            <a:ext cx="31205865" cy="988096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2487424" y="13608513"/>
            <a:ext cx="31205865" cy="32435599"/>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2487424" y="47381303"/>
            <a:ext cx="8140660" cy="2721703"/>
          </a:xfrm>
          <a:prstGeom prst="rect">
            <a:avLst/>
          </a:prstGeom>
        </p:spPr>
        <p:txBody>
          <a:bodyPr vert="horz" lIns="91440" tIns="45720" rIns="91440" bIns="45720" rtlCol="0" anchor="ctr"/>
          <a:lstStyle>
            <a:lvl1pPr algn="l">
              <a:defRPr sz="4748">
                <a:solidFill>
                  <a:schemeClr val="tx1">
                    <a:tint val="75000"/>
                  </a:schemeClr>
                </a:solidFill>
              </a:defRPr>
            </a:lvl1pPr>
          </a:lstStyle>
          <a:p>
            <a:fld id="{58ACCDC3-4D5A-4B21-B666-09C2D118AAEC}" type="datetimeFigureOut">
              <a:rPr lang="ru-RU" smtClean="0"/>
              <a:t>29.09.2021</a:t>
            </a:fld>
            <a:endParaRPr lang="ru-RU"/>
          </a:p>
        </p:txBody>
      </p:sp>
      <p:sp>
        <p:nvSpPr>
          <p:cNvPr id="5" name="Footer Placeholder 4"/>
          <p:cNvSpPr>
            <a:spLocks noGrp="1"/>
          </p:cNvSpPr>
          <p:nvPr>
            <p:ph type="ftr" sz="quarter" idx="3"/>
          </p:nvPr>
        </p:nvSpPr>
        <p:spPr>
          <a:xfrm>
            <a:off x="11984861" y="47381303"/>
            <a:ext cx="12210991" cy="2721703"/>
          </a:xfrm>
          <a:prstGeom prst="rect">
            <a:avLst/>
          </a:prstGeom>
        </p:spPr>
        <p:txBody>
          <a:bodyPr vert="horz" lIns="91440" tIns="45720" rIns="91440" bIns="45720" rtlCol="0" anchor="ctr"/>
          <a:lstStyle>
            <a:lvl1pPr algn="ctr">
              <a:defRPr sz="4748">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25552629" y="47381303"/>
            <a:ext cx="8140660" cy="2721703"/>
          </a:xfrm>
          <a:prstGeom prst="rect">
            <a:avLst/>
          </a:prstGeom>
        </p:spPr>
        <p:txBody>
          <a:bodyPr vert="horz" lIns="91440" tIns="45720" rIns="91440" bIns="45720" rtlCol="0" anchor="ctr"/>
          <a:lstStyle>
            <a:lvl1pPr algn="r">
              <a:defRPr sz="4748">
                <a:solidFill>
                  <a:schemeClr val="tx1">
                    <a:tint val="75000"/>
                  </a:schemeClr>
                </a:solidFill>
              </a:defRPr>
            </a:lvl1pPr>
          </a:lstStyle>
          <a:p>
            <a:fld id="{0992354F-53E0-4A11-A0D0-AF61E2E12705}" type="slidenum">
              <a:rPr lang="ru-RU" smtClean="0"/>
              <a:t>‹#›</a:t>
            </a:fld>
            <a:endParaRPr lang="ru-RU"/>
          </a:p>
        </p:txBody>
      </p:sp>
    </p:spTree>
    <p:extLst>
      <p:ext uri="{BB962C8B-B14F-4D97-AF65-F5344CB8AC3E}">
        <p14:creationId xmlns:p14="http://schemas.microsoft.com/office/powerpoint/2010/main" val="10824540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618098" rtl="0" eaLnBrk="1" latinLnBrk="0" hangingPunct="1">
        <a:lnSpc>
          <a:spcPct val="90000"/>
        </a:lnSpc>
        <a:spcBef>
          <a:spcPct val="0"/>
        </a:spcBef>
        <a:buNone/>
        <a:defRPr sz="17410" kern="1200">
          <a:solidFill>
            <a:schemeClr val="tx1"/>
          </a:solidFill>
          <a:latin typeface="+mj-lt"/>
          <a:ea typeface="+mj-ea"/>
          <a:cs typeface="+mj-cs"/>
        </a:defRPr>
      </a:lvl1pPr>
    </p:titleStyle>
    <p:bodyStyle>
      <a:lvl1pPr marL="904524" indent="-904524" algn="l" defTabSz="3618098" rtl="0" eaLnBrk="1" latinLnBrk="0" hangingPunct="1">
        <a:lnSpc>
          <a:spcPct val="90000"/>
        </a:lnSpc>
        <a:spcBef>
          <a:spcPts val="3957"/>
        </a:spcBef>
        <a:buFont typeface="Arial" panose="020B0604020202020204" pitchFamily="34" charset="0"/>
        <a:buChar char="•"/>
        <a:defRPr sz="11079" kern="1200">
          <a:solidFill>
            <a:schemeClr val="tx1"/>
          </a:solidFill>
          <a:latin typeface="+mn-lt"/>
          <a:ea typeface="+mn-ea"/>
          <a:cs typeface="+mn-cs"/>
        </a:defRPr>
      </a:lvl1pPr>
      <a:lvl2pPr marL="2713573" indent="-904524" algn="l" defTabSz="3618098" rtl="0" eaLnBrk="1" latinLnBrk="0" hangingPunct="1">
        <a:lnSpc>
          <a:spcPct val="90000"/>
        </a:lnSpc>
        <a:spcBef>
          <a:spcPts val="1978"/>
        </a:spcBef>
        <a:buFont typeface="Arial" panose="020B0604020202020204" pitchFamily="34" charset="0"/>
        <a:buChar char="•"/>
        <a:defRPr sz="9496" kern="1200">
          <a:solidFill>
            <a:schemeClr val="tx1"/>
          </a:solidFill>
          <a:latin typeface="+mn-lt"/>
          <a:ea typeface="+mn-ea"/>
          <a:cs typeface="+mn-cs"/>
        </a:defRPr>
      </a:lvl2pPr>
      <a:lvl3pPr marL="4522622" indent="-904524" algn="l" defTabSz="3618098" rtl="0" eaLnBrk="1" latinLnBrk="0" hangingPunct="1">
        <a:lnSpc>
          <a:spcPct val="90000"/>
        </a:lnSpc>
        <a:spcBef>
          <a:spcPts val="1978"/>
        </a:spcBef>
        <a:buFont typeface="Arial" panose="020B0604020202020204" pitchFamily="34" charset="0"/>
        <a:buChar char="•"/>
        <a:defRPr sz="7914" kern="1200">
          <a:solidFill>
            <a:schemeClr val="tx1"/>
          </a:solidFill>
          <a:latin typeface="+mn-lt"/>
          <a:ea typeface="+mn-ea"/>
          <a:cs typeface="+mn-cs"/>
        </a:defRPr>
      </a:lvl3pPr>
      <a:lvl4pPr marL="6331671"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4pPr>
      <a:lvl5pPr marL="8140720"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5pPr>
      <a:lvl6pPr marL="9949769"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6pPr>
      <a:lvl7pPr marL="11758818"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7pPr>
      <a:lvl8pPr marL="13567867"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8pPr>
      <a:lvl9pPr marL="15376916"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9pPr>
    </p:bodyStyle>
    <p:otherStyle>
      <a:defPPr>
        <a:defRPr lang="en-US"/>
      </a:defPPr>
      <a:lvl1pPr marL="0" algn="l" defTabSz="3618098" rtl="0" eaLnBrk="1" latinLnBrk="0" hangingPunct="1">
        <a:defRPr sz="7122" kern="1200">
          <a:solidFill>
            <a:schemeClr val="tx1"/>
          </a:solidFill>
          <a:latin typeface="+mn-lt"/>
          <a:ea typeface="+mn-ea"/>
          <a:cs typeface="+mn-cs"/>
        </a:defRPr>
      </a:lvl1pPr>
      <a:lvl2pPr marL="1809049" algn="l" defTabSz="3618098" rtl="0" eaLnBrk="1" latinLnBrk="0" hangingPunct="1">
        <a:defRPr sz="7122" kern="1200">
          <a:solidFill>
            <a:schemeClr val="tx1"/>
          </a:solidFill>
          <a:latin typeface="+mn-lt"/>
          <a:ea typeface="+mn-ea"/>
          <a:cs typeface="+mn-cs"/>
        </a:defRPr>
      </a:lvl2pPr>
      <a:lvl3pPr marL="3618098" algn="l" defTabSz="3618098" rtl="0" eaLnBrk="1" latinLnBrk="0" hangingPunct="1">
        <a:defRPr sz="7122" kern="1200">
          <a:solidFill>
            <a:schemeClr val="tx1"/>
          </a:solidFill>
          <a:latin typeface="+mn-lt"/>
          <a:ea typeface="+mn-ea"/>
          <a:cs typeface="+mn-cs"/>
        </a:defRPr>
      </a:lvl3pPr>
      <a:lvl4pPr marL="5427147" algn="l" defTabSz="3618098" rtl="0" eaLnBrk="1" latinLnBrk="0" hangingPunct="1">
        <a:defRPr sz="7122" kern="1200">
          <a:solidFill>
            <a:schemeClr val="tx1"/>
          </a:solidFill>
          <a:latin typeface="+mn-lt"/>
          <a:ea typeface="+mn-ea"/>
          <a:cs typeface="+mn-cs"/>
        </a:defRPr>
      </a:lvl4pPr>
      <a:lvl5pPr marL="7236196" algn="l" defTabSz="3618098" rtl="0" eaLnBrk="1" latinLnBrk="0" hangingPunct="1">
        <a:defRPr sz="7122" kern="1200">
          <a:solidFill>
            <a:schemeClr val="tx1"/>
          </a:solidFill>
          <a:latin typeface="+mn-lt"/>
          <a:ea typeface="+mn-ea"/>
          <a:cs typeface="+mn-cs"/>
        </a:defRPr>
      </a:lvl5pPr>
      <a:lvl6pPr marL="9045245" algn="l" defTabSz="3618098" rtl="0" eaLnBrk="1" latinLnBrk="0" hangingPunct="1">
        <a:defRPr sz="7122" kern="1200">
          <a:solidFill>
            <a:schemeClr val="tx1"/>
          </a:solidFill>
          <a:latin typeface="+mn-lt"/>
          <a:ea typeface="+mn-ea"/>
          <a:cs typeface="+mn-cs"/>
        </a:defRPr>
      </a:lvl6pPr>
      <a:lvl7pPr marL="10854294" algn="l" defTabSz="3618098" rtl="0" eaLnBrk="1" latinLnBrk="0" hangingPunct="1">
        <a:defRPr sz="7122" kern="1200">
          <a:solidFill>
            <a:schemeClr val="tx1"/>
          </a:solidFill>
          <a:latin typeface="+mn-lt"/>
          <a:ea typeface="+mn-ea"/>
          <a:cs typeface="+mn-cs"/>
        </a:defRPr>
      </a:lvl7pPr>
      <a:lvl8pPr marL="12663343" algn="l" defTabSz="3618098" rtl="0" eaLnBrk="1" latinLnBrk="0" hangingPunct="1">
        <a:defRPr sz="7122" kern="1200">
          <a:solidFill>
            <a:schemeClr val="tx1"/>
          </a:solidFill>
          <a:latin typeface="+mn-lt"/>
          <a:ea typeface="+mn-ea"/>
          <a:cs typeface="+mn-cs"/>
        </a:defRPr>
      </a:lvl8pPr>
      <a:lvl9pPr marL="14472392" algn="l" defTabSz="3618098" rtl="0" eaLnBrk="1" latinLnBrk="0" hangingPunct="1">
        <a:defRPr sz="712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238E63B-8A78-4834-89E9-8CC515CFC12A}"/>
              </a:ext>
            </a:extLst>
          </p:cNvPr>
          <p:cNvSpPr txBox="1"/>
          <p:nvPr/>
        </p:nvSpPr>
        <p:spPr>
          <a:xfrm>
            <a:off x="881743" y="705852"/>
            <a:ext cx="34755795" cy="2062103"/>
          </a:xfrm>
          <a:prstGeom prst="rect">
            <a:avLst/>
          </a:prstGeom>
          <a:noFill/>
        </p:spPr>
        <p:txBody>
          <a:bodyPr wrap="square" rtlCol="0">
            <a:spAutoFit/>
          </a:bodyPr>
          <a:lstStyle/>
          <a:p>
            <a:pPr algn="ctr"/>
            <a:r>
              <a:rPr lang="ru-RU" sz="3200" dirty="0">
                <a:latin typeface="Times New Roman" panose="02020603050405020304" pitchFamily="18" charset="0"/>
                <a:cs typeface="Times New Roman" panose="02020603050405020304" pitchFamily="18" charset="0"/>
              </a:rPr>
              <a:t>Блок-схема предоставления мер государственной поддержки </a:t>
            </a:r>
          </a:p>
          <a:p>
            <a:pPr algn="ctr"/>
            <a:r>
              <a:rPr lang="ru-RU" sz="3200" dirty="0">
                <a:latin typeface="Times New Roman" panose="02020603050405020304" pitchFamily="18" charset="0"/>
                <a:cs typeface="Times New Roman" panose="02020603050405020304" pitchFamily="18" charset="0"/>
              </a:rPr>
              <a:t>в соответствии с постановлением правительства Воронежской области от 15.02.2017 № 131 «Об утверждении Порядка предоставления грантов в форме субсидий из областного бюджета крестьянским (фермерским) хозяйствам и индивидуальным предпринимателям на развитие семейных ферм»</a:t>
            </a:r>
          </a:p>
          <a:p>
            <a:pPr algn="ctr"/>
            <a:r>
              <a:rPr lang="ru-RU" sz="3200" dirty="0">
                <a:latin typeface="Times New Roman" panose="02020603050405020304" pitchFamily="18" charset="0"/>
                <a:cs typeface="Times New Roman" panose="02020603050405020304" pitchFamily="18" charset="0"/>
              </a:rPr>
              <a:t>Право на получение Грантов имеют семейные фермы, соответствующие требованиям, установленным пунктом 11 настоящего Порядка</a:t>
            </a:r>
          </a:p>
        </p:txBody>
      </p:sp>
      <p:sp>
        <p:nvSpPr>
          <p:cNvPr id="7" name="Прямоугольник 6">
            <a:extLst>
              <a:ext uri="{FF2B5EF4-FFF2-40B4-BE49-F238E27FC236}">
                <a16:creationId xmlns:a16="http://schemas.microsoft.com/office/drawing/2014/main" id="{5EA1BF4D-8027-418C-957C-253DAE49906F}"/>
              </a:ext>
            </a:extLst>
          </p:cNvPr>
          <p:cNvSpPr/>
          <p:nvPr/>
        </p:nvSpPr>
        <p:spPr>
          <a:xfrm>
            <a:off x="4833257" y="3779170"/>
            <a:ext cx="26484942" cy="153835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a:latin typeface="Times New Roman" panose="02020603050405020304" pitchFamily="18" charset="0"/>
                <a:cs typeface="Times New Roman" panose="02020603050405020304" pitchFamily="18" charset="0"/>
              </a:rPr>
              <a:t> Объявление о проведении отбора размещается на Едином портале, а также в информационной системе "Портал Воронежской области в сети Интернет" на странице Департамента в срок не позднее 1 сентября текущего</a:t>
            </a:r>
            <a:endParaRPr lang="ru-RU" sz="3200" dirty="0">
              <a:latin typeface="Times New Roman" panose="02020603050405020304" pitchFamily="18" charset="0"/>
              <a:cs typeface="Times New Roman" panose="02020603050405020304" pitchFamily="18" charset="0"/>
            </a:endParaRPr>
          </a:p>
        </p:txBody>
      </p:sp>
      <p:sp>
        <p:nvSpPr>
          <p:cNvPr id="10" name="Прямоугольник 9">
            <a:extLst>
              <a:ext uri="{FF2B5EF4-FFF2-40B4-BE49-F238E27FC236}">
                <a16:creationId xmlns:a16="http://schemas.microsoft.com/office/drawing/2014/main" id="{5A91EA7F-9486-4D7D-A663-27381B9514E2}"/>
              </a:ext>
            </a:extLst>
          </p:cNvPr>
          <p:cNvSpPr/>
          <p:nvPr/>
        </p:nvSpPr>
        <p:spPr>
          <a:xfrm>
            <a:off x="4833256" y="6548393"/>
            <a:ext cx="26484943" cy="297456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 Для получения Гранта участник отбора представляет в Департамент в срок, установленный Департаментом в объявлении о проведении отбора, заявку на участие в отборе по форме согласно приложению N 1 к настоящему Порядку с приложением документов, указанных в пункте 21 настоящего Порядка </a:t>
            </a:r>
          </a:p>
          <a:p>
            <a:pPr algn="ctr"/>
            <a:r>
              <a:rPr lang="ru-RU" sz="3200" dirty="0">
                <a:latin typeface="Times New Roman" panose="02020603050405020304" pitchFamily="18" charset="0"/>
                <a:cs typeface="Times New Roman" panose="02020603050405020304" pitchFamily="18" charset="0"/>
              </a:rPr>
              <a:t>Участник отбора вправе в любое время отозвать поданную заявку, направив соответствующее обращение в Департамент</a:t>
            </a:r>
          </a:p>
          <a:p>
            <a:pPr algn="ctr"/>
            <a:r>
              <a:rPr lang="ru-RU" sz="3200" dirty="0">
                <a:latin typeface="Times New Roman" panose="02020603050405020304" pitchFamily="18" charset="0"/>
                <a:cs typeface="Times New Roman" panose="02020603050405020304" pitchFamily="18" charset="0"/>
              </a:rPr>
              <a:t>Участник отбора вправе в течение срока проведения отбора внести изменения в поданную заявку, направив уточненную заявку в Департамент</a:t>
            </a:r>
          </a:p>
          <a:p>
            <a:pPr algn="ctr"/>
            <a:endParaRPr lang="ru-RU" sz="3200" dirty="0">
              <a:latin typeface="Times New Roman" panose="02020603050405020304" pitchFamily="18" charset="0"/>
              <a:cs typeface="Times New Roman" panose="02020603050405020304" pitchFamily="18" charset="0"/>
            </a:endParaRPr>
          </a:p>
        </p:txBody>
      </p:sp>
      <p:sp>
        <p:nvSpPr>
          <p:cNvPr id="37" name="Прямоугольник 36">
            <a:extLst>
              <a:ext uri="{FF2B5EF4-FFF2-40B4-BE49-F238E27FC236}">
                <a16:creationId xmlns:a16="http://schemas.microsoft.com/office/drawing/2014/main" id="{5A7CE8C5-C2FC-43A3-AC13-6A3BE2371AD5}"/>
              </a:ext>
            </a:extLst>
          </p:cNvPr>
          <p:cNvSpPr/>
          <p:nvPr/>
        </p:nvSpPr>
        <p:spPr>
          <a:xfrm>
            <a:off x="11328720" y="10626892"/>
            <a:ext cx="14238514" cy="9552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Регистрация заявки Департаментом</a:t>
            </a:r>
          </a:p>
        </p:txBody>
      </p:sp>
      <p:sp>
        <p:nvSpPr>
          <p:cNvPr id="39" name="Прямоугольник 38">
            <a:extLst>
              <a:ext uri="{FF2B5EF4-FFF2-40B4-BE49-F238E27FC236}">
                <a16:creationId xmlns:a16="http://schemas.microsoft.com/office/drawing/2014/main" id="{6CACBCD1-C53C-45D8-8E96-FF73664A43CD}"/>
              </a:ext>
            </a:extLst>
          </p:cNvPr>
          <p:cNvSpPr/>
          <p:nvPr/>
        </p:nvSpPr>
        <p:spPr>
          <a:xfrm>
            <a:off x="11328720" y="12333913"/>
            <a:ext cx="14238514" cy="376417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 Департамент рассматривает представленные документы</a:t>
            </a:r>
          </a:p>
          <a:p>
            <a:pPr algn="ctr"/>
            <a:r>
              <a:rPr lang="ru-RU" sz="3200" dirty="0">
                <a:latin typeface="Times New Roman" panose="02020603050405020304" pitchFamily="18" charset="0"/>
                <a:cs typeface="Times New Roman" panose="02020603050405020304" pitchFamily="18" charset="0"/>
              </a:rPr>
              <a:t> и в срок, не превышающий 10 рабочих дней с даты регистрации заявки, принимает решение о допуске участника отбора к участию в конкурсном отборе либо об отказе в таком допуске.</a:t>
            </a:r>
          </a:p>
          <a:p>
            <a:pPr algn="ctr"/>
            <a:r>
              <a:rPr lang="ru-RU" sz="3200" dirty="0">
                <a:latin typeface="Times New Roman" panose="02020603050405020304" pitchFamily="18" charset="0"/>
                <a:cs typeface="Times New Roman" panose="02020603050405020304" pitchFamily="18" charset="0"/>
              </a:rPr>
              <a:t>Информация о результатах рассмотрения заявок</a:t>
            </a:r>
          </a:p>
          <a:p>
            <a:pPr algn="ctr"/>
            <a:r>
              <a:rPr lang="ru-RU" sz="3200" dirty="0">
                <a:latin typeface="Times New Roman" panose="02020603050405020304" pitchFamily="18" charset="0"/>
                <a:cs typeface="Times New Roman" panose="02020603050405020304" pitchFamily="18" charset="0"/>
              </a:rPr>
              <a:t>размещается в информационной системе "Портал Воронежской области в сети Интернет" на странице Департамента</a:t>
            </a:r>
          </a:p>
          <a:p>
            <a:pPr algn="ctr"/>
            <a:endParaRPr lang="ru-RU" sz="3200" dirty="0">
              <a:latin typeface="Times New Roman" panose="02020603050405020304" pitchFamily="18" charset="0"/>
              <a:cs typeface="Times New Roman" panose="02020603050405020304" pitchFamily="18" charset="0"/>
            </a:endParaRPr>
          </a:p>
        </p:txBody>
      </p:sp>
      <p:sp>
        <p:nvSpPr>
          <p:cNvPr id="46" name="Прямоугольник 45">
            <a:extLst>
              <a:ext uri="{FF2B5EF4-FFF2-40B4-BE49-F238E27FC236}">
                <a16:creationId xmlns:a16="http://schemas.microsoft.com/office/drawing/2014/main" id="{AE144DF1-5D21-4D94-A4D4-AFA47B16202D}"/>
              </a:ext>
            </a:extLst>
          </p:cNvPr>
          <p:cNvSpPr/>
          <p:nvPr/>
        </p:nvSpPr>
        <p:spPr>
          <a:xfrm>
            <a:off x="5740634" y="16849817"/>
            <a:ext cx="9027417" cy="104048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Принятие заявки к рассмотрению </a:t>
            </a:r>
          </a:p>
        </p:txBody>
      </p:sp>
      <p:sp>
        <p:nvSpPr>
          <p:cNvPr id="47" name="Прямоугольник 46">
            <a:extLst>
              <a:ext uri="{FF2B5EF4-FFF2-40B4-BE49-F238E27FC236}">
                <a16:creationId xmlns:a16="http://schemas.microsoft.com/office/drawing/2014/main" id="{58CD2913-40E4-4780-AA6A-98DBD61F09F6}"/>
              </a:ext>
            </a:extLst>
          </p:cNvPr>
          <p:cNvSpPr/>
          <p:nvPr/>
        </p:nvSpPr>
        <p:spPr>
          <a:xfrm>
            <a:off x="26680885" y="16974012"/>
            <a:ext cx="7903027" cy="971151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 Основаниями для отклонения заявки участника отбора на стадии рассмотрения и оценки заявок являются:</a:t>
            </a:r>
          </a:p>
          <a:p>
            <a:pPr algn="ctr"/>
            <a:r>
              <a:rPr lang="ru-RU" sz="3200" dirty="0">
                <a:latin typeface="Times New Roman" panose="02020603050405020304" pitchFamily="18" charset="0"/>
                <a:cs typeface="Times New Roman" panose="02020603050405020304" pitchFamily="18" charset="0"/>
              </a:rPr>
              <a:t>- несоответствие участника отбора требованиям, установленным в пунктах 5, 11 настоящего Порядка;</a:t>
            </a:r>
          </a:p>
          <a:p>
            <a:pPr algn="ctr"/>
            <a:r>
              <a:rPr lang="ru-RU" sz="3200" dirty="0">
                <a:latin typeface="Times New Roman" panose="02020603050405020304" pitchFamily="18" charset="0"/>
                <a:cs typeface="Times New Roman" panose="02020603050405020304" pitchFamily="18" charset="0"/>
              </a:rPr>
              <a:t>- несоответствие представленных участником отбора заявок и документов требованиям к заявкам участников отбора, установленным в объявлении о проведении отбора;</a:t>
            </a:r>
          </a:p>
          <a:p>
            <a:pPr algn="ctr"/>
            <a:r>
              <a:rPr lang="ru-RU" sz="3200" dirty="0">
                <a:latin typeface="Times New Roman" panose="02020603050405020304" pitchFamily="18" charset="0"/>
                <a:cs typeface="Times New Roman" panose="02020603050405020304" pitchFamily="18" charset="0"/>
              </a:rPr>
              <a:t>- недостоверность представленной участником отбора информации, в том числе информации о месте нахождения и адресе юридического лица;</a:t>
            </a:r>
          </a:p>
          <a:p>
            <a:pPr algn="ctr"/>
            <a:r>
              <a:rPr lang="ru-RU" sz="3200" dirty="0">
                <a:latin typeface="Times New Roman" panose="02020603050405020304" pitchFamily="18" charset="0"/>
                <a:cs typeface="Times New Roman" panose="02020603050405020304" pitchFamily="18" charset="0"/>
              </a:rPr>
              <a:t>- подача участником отбора заявки после даты, определенной для подачи заявок;</a:t>
            </a:r>
          </a:p>
          <a:p>
            <a:pPr algn="ctr"/>
            <a:r>
              <a:rPr lang="ru-RU" sz="3200" dirty="0">
                <a:latin typeface="Times New Roman" panose="02020603050405020304" pitchFamily="18" charset="0"/>
                <a:cs typeface="Times New Roman" panose="02020603050405020304" pitchFamily="18" charset="0"/>
              </a:rPr>
              <a:t>- несоблюдение участником отбора условий, предусмотренных пунктом 23 настоящего Порядка.</a:t>
            </a:r>
          </a:p>
        </p:txBody>
      </p:sp>
      <p:sp>
        <p:nvSpPr>
          <p:cNvPr id="2" name="Прямоугольник 1">
            <a:extLst>
              <a:ext uri="{FF2B5EF4-FFF2-40B4-BE49-F238E27FC236}">
                <a16:creationId xmlns:a16="http://schemas.microsoft.com/office/drawing/2014/main" id="{B2B55505-E27A-4E34-A494-262DDEF2B122}"/>
              </a:ext>
            </a:extLst>
          </p:cNvPr>
          <p:cNvSpPr/>
          <p:nvPr/>
        </p:nvSpPr>
        <p:spPr>
          <a:xfrm>
            <a:off x="1143000" y="18809274"/>
            <a:ext cx="20000797" cy="311779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Определение победителей конкурсного отбора осуществляется Конкурсной комиссией не позднее 15 рабочих дней со дня окончания приема заявок  по результатам очного собеседования или видео-конференц-связи с участниками отбора, допущенными к конкурсному отбору, с учетом предоставленных участниками отбора документов</a:t>
            </a:r>
          </a:p>
        </p:txBody>
      </p:sp>
      <p:sp>
        <p:nvSpPr>
          <p:cNvPr id="8" name="Прямоугольник 7">
            <a:extLst>
              <a:ext uri="{FF2B5EF4-FFF2-40B4-BE49-F238E27FC236}">
                <a16:creationId xmlns:a16="http://schemas.microsoft.com/office/drawing/2014/main" id="{E70B27A7-4ACA-47B9-8382-AB8A9E45309D}"/>
              </a:ext>
            </a:extLst>
          </p:cNvPr>
          <p:cNvSpPr/>
          <p:nvPr/>
        </p:nvSpPr>
        <p:spPr>
          <a:xfrm>
            <a:off x="11869477" y="30012053"/>
            <a:ext cx="9191634" cy="779930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 Основаниями для отказа победителю конкурсного отбора в предоставлении Гранта являются:</a:t>
            </a:r>
          </a:p>
          <a:p>
            <a:pPr algn="ctr"/>
            <a:r>
              <a:rPr lang="ru-RU" sz="3200" dirty="0">
                <a:latin typeface="Times New Roman" panose="02020603050405020304" pitchFamily="18" charset="0"/>
                <a:cs typeface="Times New Roman" panose="02020603050405020304" pitchFamily="18" charset="0"/>
              </a:rPr>
              <a:t>- несоблюдение целей и условий предоставления Грантов, установленных настоящим Порядком;</a:t>
            </a:r>
          </a:p>
          <a:p>
            <a:pPr algn="ctr"/>
            <a:r>
              <a:rPr lang="ru-RU" sz="3200" dirty="0">
                <a:latin typeface="Times New Roman" panose="02020603050405020304" pitchFamily="18" charset="0"/>
                <a:cs typeface="Times New Roman" panose="02020603050405020304" pitchFamily="18" charset="0"/>
              </a:rPr>
              <a:t>- установление факта недостоверности информации, представленной победителем отбора;</a:t>
            </a:r>
          </a:p>
          <a:p>
            <a:pPr algn="ctr"/>
            <a:r>
              <a:rPr lang="ru-RU" sz="3200" dirty="0">
                <a:latin typeface="Times New Roman" panose="02020603050405020304" pitchFamily="18" charset="0"/>
                <a:cs typeface="Times New Roman" panose="02020603050405020304" pitchFamily="18" charset="0"/>
              </a:rPr>
              <a:t>- отказ победителя отбора от заключения Соглашения;</a:t>
            </a:r>
          </a:p>
          <a:p>
            <a:pPr algn="ctr"/>
            <a:r>
              <a:rPr lang="ru-RU" sz="3200" dirty="0">
                <a:latin typeface="Times New Roman" panose="02020603050405020304" pitchFamily="18" charset="0"/>
                <a:cs typeface="Times New Roman" panose="02020603050405020304" pitchFamily="18" charset="0"/>
              </a:rPr>
              <a:t>- уклонение победителя отбора от заключения Соглашения в сроки, установленные пунктом 30 настоящего Порядка;</a:t>
            </a:r>
          </a:p>
          <a:p>
            <a:pPr algn="ctr"/>
            <a:r>
              <a:rPr lang="ru-RU" sz="3200" dirty="0">
                <a:latin typeface="Times New Roman" panose="02020603050405020304" pitchFamily="18" charset="0"/>
                <a:cs typeface="Times New Roman" panose="02020603050405020304" pitchFamily="18" charset="0"/>
              </a:rPr>
              <a:t>- отсутствие лимитов бюджетных обязательств на предоставление Гранта</a:t>
            </a:r>
          </a:p>
        </p:txBody>
      </p:sp>
      <p:sp>
        <p:nvSpPr>
          <p:cNvPr id="11" name="Прямоугольник 10">
            <a:extLst>
              <a:ext uri="{FF2B5EF4-FFF2-40B4-BE49-F238E27FC236}">
                <a16:creationId xmlns:a16="http://schemas.microsoft.com/office/drawing/2014/main" id="{2A518B71-1668-4676-9EB8-6C261402CAC5}"/>
              </a:ext>
            </a:extLst>
          </p:cNvPr>
          <p:cNvSpPr/>
          <p:nvPr/>
        </p:nvSpPr>
        <p:spPr>
          <a:xfrm>
            <a:off x="1110476" y="22689012"/>
            <a:ext cx="20000795" cy="254316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Информация о проведении очного собеседования или видео-конференц-связи с участниками отбора, допущенными к конкурсу, размещается Департаментом в информационной системе "Портал Воронежской области в сети Интернет" на странице Департамента в срок не позднее 5 рабочих дней до дня проведения очного собеседования (видео-конференц-связи)</a:t>
            </a:r>
          </a:p>
        </p:txBody>
      </p:sp>
      <p:sp>
        <p:nvSpPr>
          <p:cNvPr id="12" name="Прямоугольник 11">
            <a:extLst>
              <a:ext uri="{FF2B5EF4-FFF2-40B4-BE49-F238E27FC236}">
                <a16:creationId xmlns:a16="http://schemas.microsoft.com/office/drawing/2014/main" id="{9F17C7CE-10F5-4C46-8FA1-DBB252C640D1}"/>
              </a:ext>
            </a:extLst>
          </p:cNvPr>
          <p:cNvSpPr/>
          <p:nvPr/>
        </p:nvSpPr>
        <p:spPr>
          <a:xfrm>
            <a:off x="1190536" y="29996348"/>
            <a:ext cx="9191633" cy="41625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Департамент запрашивает самостоятельно</a:t>
            </a:r>
          </a:p>
          <a:p>
            <a:pPr algn="ctr"/>
            <a:r>
              <a:rPr lang="ru-RU" sz="3200" dirty="0">
                <a:latin typeface="Times New Roman" panose="02020603050405020304" pitchFamily="18" charset="0"/>
                <a:cs typeface="Times New Roman" panose="02020603050405020304" pitchFamily="18" charset="0"/>
              </a:rPr>
              <a:t>справку налогового органа об отсутствии (наличии) у получателя Гранта просроченной задолженности по налоговым и иным обязательным платежам, выписку из Единого государственного реестра юридических лиц или Единого государственного реестра индивидуальных предпринимателей</a:t>
            </a:r>
          </a:p>
        </p:txBody>
      </p:sp>
      <p:sp>
        <p:nvSpPr>
          <p:cNvPr id="13" name="Прямоугольник 12">
            <a:extLst>
              <a:ext uri="{FF2B5EF4-FFF2-40B4-BE49-F238E27FC236}">
                <a16:creationId xmlns:a16="http://schemas.microsoft.com/office/drawing/2014/main" id="{A356C87D-E8B7-482C-AC02-83CE0FB91788}"/>
              </a:ext>
            </a:extLst>
          </p:cNvPr>
          <p:cNvSpPr/>
          <p:nvPr/>
        </p:nvSpPr>
        <p:spPr>
          <a:xfrm>
            <a:off x="1190536" y="34629213"/>
            <a:ext cx="9191633" cy="318214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В срок не позднее 15 рабочих дней со дня утверждения результатов конкурсного отбора Департамент заключает Соглашение с получателем Гранта или  участник отбора, признанный победителем конкурсного отбора, отказывается от получения Гранта или от подписания Соглашения</a:t>
            </a:r>
          </a:p>
        </p:txBody>
      </p:sp>
      <p:sp>
        <p:nvSpPr>
          <p:cNvPr id="17" name="Прямоугольник 16">
            <a:extLst>
              <a:ext uri="{FF2B5EF4-FFF2-40B4-BE49-F238E27FC236}">
                <a16:creationId xmlns:a16="http://schemas.microsoft.com/office/drawing/2014/main" id="{6A82C3D3-0647-44E1-AE9B-1AB767185693}"/>
              </a:ext>
            </a:extLst>
          </p:cNvPr>
          <p:cNvSpPr/>
          <p:nvPr/>
        </p:nvSpPr>
        <p:spPr>
          <a:xfrm>
            <a:off x="1202249" y="43807380"/>
            <a:ext cx="9179920" cy="2514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Получатели Грантов представляют в Департамент в срок до 10 февраля года, следующего за годом получения Грантов, отчет о достижении результатов предоставления Грантов</a:t>
            </a:r>
          </a:p>
        </p:txBody>
      </p:sp>
      <p:sp>
        <p:nvSpPr>
          <p:cNvPr id="16" name="Прямоугольник 15">
            <a:extLst>
              <a:ext uri="{FF2B5EF4-FFF2-40B4-BE49-F238E27FC236}">
                <a16:creationId xmlns:a16="http://schemas.microsoft.com/office/drawing/2014/main" id="{0125DF06-9DA5-4F0B-A8F6-8E52662A2C73}"/>
              </a:ext>
            </a:extLst>
          </p:cNvPr>
          <p:cNvSpPr/>
          <p:nvPr/>
        </p:nvSpPr>
        <p:spPr>
          <a:xfrm>
            <a:off x="1143000" y="26247560"/>
            <a:ext cx="20000793" cy="254316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Информация о результатах рассмотрения заявок, размещается на Едином портале, а также на странице Департамента в информационной системе "Портал Воронежской области в сети Интернет" в срок, не превышающий 5 рабочих дней со дня проведения заседания Конкурсной комиссии</a:t>
            </a:r>
          </a:p>
        </p:txBody>
      </p:sp>
      <p:sp>
        <p:nvSpPr>
          <p:cNvPr id="20" name="Прямоугольник 19">
            <a:extLst>
              <a:ext uri="{FF2B5EF4-FFF2-40B4-BE49-F238E27FC236}">
                <a16:creationId xmlns:a16="http://schemas.microsoft.com/office/drawing/2014/main" id="{52650DF7-1CB1-4838-B714-D427206458F3}"/>
              </a:ext>
            </a:extLst>
          </p:cNvPr>
          <p:cNvSpPr/>
          <p:nvPr/>
        </p:nvSpPr>
        <p:spPr>
          <a:xfrm>
            <a:off x="1143001" y="38439215"/>
            <a:ext cx="9239168" cy="42054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ru-RU" sz="3200" dirty="0">
                <a:latin typeface="Times New Roman" panose="02020603050405020304" pitchFamily="18" charset="0"/>
                <a:cs typeface="Times New Roman" panose="02020603050405020304" pitchFamily="18" charset="0"/>
              </a:rPr>
              <a:t> Департамент осуществляет единовременно перечисление средств на финансовое обеспечение затрат получателю Гранта на лицевой счет, открытый ему в Управлении Федерального казначейства по Воронежской области, в срок не позднее 30 рабочих дней со дня открытия лицевого счета</a:t>
            </a:r>
          </a:p>
        </p:txBody>
      </p:sp>
      <p:cxnSp>
        <p:nvCxnSpPr>
          <p:cNvPr id="32" name="Прямая соединительная линия 31">
            <a:extLst>
              <a:ext uri="{FF2B5EF4-FFF2-40B4-BE49-F238E27FC236}">
                <a16:creationId xmlns:a16="http://schemas.microsoft.com/office/drawing/2014/main" id="{DEB67BFD-F52B-4B1D-A099-6D9A928FC67B}"/>
              </a:ext>
            </a:extLst>
          </p:cNvPr>
          <p:cNvCxnSpPr>
            <a:cxnSpLocks/>
          </p:cNvCxnSpPr>
          <p:nvPr/>
        </p:nvCxnSpPr>
        <p:spPr>
          <a:xfrm>
            <a:off x="9229751" y="13727303"/>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Прямая соединительная линия 57">
            <a:extLst>
              <a:ext uri="{FF2B5EF4-FFF2-40B4-BE49-F238E27FC236}">
                <a16:creationId xmlns:a16="http://schemas.microsoft.com/office/drawing/2014/main" id="{BFE6D141-5703-4E3A-A7DD-EECDDFDC98D5}"/>
              </a:ext>
            </a:extLst>
          </p:cNvPr>
          <p:cNvCxnSpPr/>
          <p:nvPr/>
        </p:nvCxnSpPr>
        <p:spPr>
          <a:xfrm flipH="1">
            <a:off x="9556955" y="14216002"/>
            <a:ext cx="151211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Прямая соединительная линия 59">
            <a:extLst>
              <a:ext uri="{FF2B5EF4-FFF2-40B4-BE49-F238E27FC236}">
                <a16:creationId xmlns:a16="http://schemas.microsoft.com/office/drawing/2014/main" id="{C88C7C4D-942E-4774-9639-194BDF2A4C8F}"/>
              </a:ext>
            </a:extLst>
          </p:cNvPr>
          <p:cNvCxnSpPr/>
          <p:nvPr/>
        </p:nvCxnSpPr>
        <p:spPr>
          <a:xfrm>
            <a:off x="9556955" y="14216001"/>
            <a:ext cx="0" cy="2633816"/>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Прямая соединительная линия 61">
            <a:extLst>
              <a:ext uri="{FF2B5EF4-FFF2-40B4-BE49-F238E27FC236}">
                <a16:creationId xmlns:a16="http://schemas.microsoft.com/office/drawing/2014/main" id="{92CEC353-75E5-4DB4-9F38-E95E8D4AD1F3}"/>
              </a:ext>
            </a:extLst>
          </p:cNvPr>
          <p:cNvCxnSpPr>
            <a:stCxn id="39" idx="3"/>
          </p:cNvCxnSpPr>
          <p:nvPr/>
        </p:nvCxnSpPr>
        <p:spPr>
          <a:xfrm flipV="1">
            <a:off x="25567234" y="14216001"/>
            <a:ext cx="5065164"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Прямая соединительная линия 63">
            <a:extLst>
              <a:ext uri="{FF2B5EF4-FFF2-40B4-BE49-F238E27FC236}">
                <a16:creationId xmlns:a16="http://schemas.microsoft.com/office/drawing/2014/main" id="{A971335F-7411-4A1C-8FED-7B1D7EE4EA1C}"/>
              </a:ext>
            </a:extLst>
          </p:cNvPr>
          <p:cNvCxnSpPr>
            <a:cxnSpLocks/>
          </p:cNvCxnSpPr>
          <p:nvPr/>
        </p:nvCxnSpPr>
        <p:spPr>
          <a:xfrm flipV="1">
            <a:off x="30632398" y="14216001"/>
            <a:ext cx="0" cy="263381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Прямая соединительная линия 66">
            <a:extLst>
              <a:ext uri="{FF2B5EF4-FFF2-40B4-BE49-F238E27FC236}">
                <a16:creationId xmlns:a16="http://schemas.microsoft.com/office/drawing/2014/main" id="{3467CFF7-5B5C-4799-926E-0123A1AFA720}"/>
              </a:ext>
            </a:extLst>
          </p:cNvPr>
          <p:cNvCxnSpPr/>
          <p:nvPr/>
        </p:nvCxnSpPr>
        <p:spPr>
          <a:xfrm>
            <a:off x="9556955" y="17890302"/>
            <a:ext cx="0" cy="918972"/>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Прямая соединительная линия 80">
            <a:extLst>
              <a:ext uri="{FF2B5EF4-FFF2-40B4-BE49-F238E27FC236}">
                <a16:creationId xmlns:a16="http://schemas.microsoft.com/office/drawing/2014/main" id="{BBE18BD0-1D1A-4283-9A4E-96DA523C315A}"/>
              </a:ext>
            </a:extLst>
          </p:cNvPr>
          <p:cNvCxnSpPr>
            <a:cxnSpLocks/>
            <a:endCxn id="8" idx="0"/>
          </p:cNvCxnSpPr>
          <p:nvPr/>
        </p:nvCxnSpPr>
        <p:spPr>
          <a:xfrm>
            <a:off x="16465294" y="28921954"/>
            <a:ext cx="0" cy="1090099"/>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Прямая соединительная линия 96">
            <a:extLst>
              <a:ext uri="{FF2B5EF4-FFF2-40B4-BE49-F238E27FC236}">
                <a16:creationId xmlns:a16="http://schemas.microsoft.com/office/drawing/2014/main" id="{3F322FE2-EDE8-4687-8FC0-EFE1B045F4BA}"/>
              </a:ext>
            </a:extLst>
          </p:cNvPr>
          <p:cNvCxnSpPr>
            <a:cxnSpLocks/>
            <a:stCxn id="12" idx="2"/>
            <a:endCxn id="13" idx="0"/>
          </p:cNvCxnSpPr>
          <p:nvPr/>
        </p:nvCxnSpPr>
        <p:spPr>
          <a:xfrm>
            <a:off x="5786353" y="34158890"/>
            <a:ext cx="0" cy="4703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a:extLst>
              <a:ext uri="{FF2B5EF4-FFF2-40B4-BE49-F238E27FC236}">
                <a16:creationId xmlns:a16="http://schemas.microsoft.com/office/drawing/2014/main" id="{CEBDA52B-E25B-4A97-AD6F-47B5CFE04F64}"/>
              </a:ext>
            </a:extLst>
          </p:cNvPr>
          <p:cNvCxnSpPr/>
          <p:nvPr/>
        </p:nvCxnSpPr>
        <p:spPr>
          <a:xfrm>
            <a:off x="9556955" y="21927072"/>
            <a:ext cx="0" cy="7619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Прямая со стрелкой 22">
            <a:extLst>
              <a:ext uri="{FF2B5EF4-FFF2-40B4-BE49-F238E27FC236}">
                <a16:creationId xmlns:a16="http://schemas.microsoft.com/office/drawing/2014/main" id="{1F0F0596-956C-4D2D-807E-0E86934A6FC7}"/>
              </a:ext>
            </a:extLst>
          </p:cNvPr>
          <p:cNvCxnSpPr/>
          <p:nvPr/>
        </p:nvCxnSpPr>
        <p:spPr>
          <a:xfrm>
            <a:off x="9556955" y="25232177"/>
            <a:ext cx="0" cy="10153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Прямая со стрелкой 24">
            <a:extLst>
              <a:ext uri="{FF2B5EF4-FFF2-40B4-BE49-F238E27FC236}">
                <a16:creationId xmlns:a16="http://schemas.microsoft.com/office/drawing/2014/main" id="{58AF77D7-BBE1-4285-8A9D-4E2D7C0D6E46}"/>
              </a:ext>
            </a:extLst>
          </p:cNvPr>
          <p:cNvCxnSpPr/>
          <p:nvPr/>
        </p:nvCxnSpPr>
        <p:spPr>
          <a:xfrm>
            <a:off x="5786352" y="28790725"/>
            <a:ext cx="0" cy="12213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Прямая со стрелкой 29">
            <a:extLst>
              <a:ext uri="{FF2B5EF4-FFF2-40B4-BE49-F238E27FC236}">
                <a16:creationId xmlns:a16="http://schemas.microsoft.com/office/drawing/2014/main" id="{F5F5DA5F-9380-43ED-85D2-623AD2C86752}"/>
              </a:ext>
            </a:extLst>
          </p:cNvPr>
          <p:cNvCxnSpPr>
            <a:cxnSpLocks/>
            <a:stCxn id="13" idx="2"/>
            <a:endCxn id="20" idx="0"/>
          </p:cNvCxnSpPr>
          <p:nvPr/>
        </p:nvCxnSpPr>
        <p:spPr>
          <a:xfrm flipH="1">
            <a:off x="5762585" y="37811359"/>
            <a:ext cx="23768" cy="6278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Прямая со стрелкой 32">
            <a:extLst>
              <a:ext uri="{FF2B5EF4-FFF2-40B4-BE49-F238E27FC236}">
                <a16:creationId xmlns:a16="http://schemas.microsoft.com/office/drawing/2014/main" id="{2758C127-5DBB-4DF4-8D15-2143B1FCA47F}"/>
              </a:ext>
            </a:extLst>
          </p:cNvPr>
          <p:cNvCxnSpPr>
            <a:stCxn id="20" idx="2"/>
          </p:cNvCxnSpPr>
          <p:nvPr/>
        </p:nvCxnSpPr>
        <p:spPr>
          <a:xfrm flipH="1">
            <a:off x="5740634" y="42644655"/>
            <a:ext cx="21951" cy="11627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 name="Прямая со стрелкой 3">
            <a:extLst>
              <a:ext uri="{FF2B5EF4-FFF2-40B4-BE49-F238E27FC236}">
                <a16:creationId xmlns:a16="http://schemas.microsoft.com/office/drawing/2014/main" id="{8CBA650E-7B06-4F9A-A7D4-78A1E11EE222}"/>
              </a:ext>
            </a:extLst>
          </p:cNvPr>
          <p:cNvCxnSpPr>
            <a:stCxn id="7" idx="2"/>
          </p:cNvCxnSpPr>
          <p:nvPr/>
        </p:nvCxnSpPr>
        <p:spPr>
          <a:xfrm flipH="1">
            <a:off x="18075727" y="5317522"/>
            <a:ext cx="1" cy="11730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a:extLst>
              <a:ext uri="{FF2B5EF4-FFF2-40B4-BE49-F238E27FC236}">
                <a16:creationId xmlns:a16="http://schemas.microsoft.com/office/drawing/2014/main" id="{D8C46DE4-BC95-4AD6-B163-3A2F5EEBCEA3}"/>
              </a:ext>
            </a:extLst>
          </p:cNvPr>
          <p:cNvCxnSpPr>
            <a:stCxn id="10" idx="2"/>
          </p:cNvCxnSpPr>
          <p:nvPr/>
        </p:nvCxnSpPr>
        <p:spPr>
          <a:xfrm>
            <a:off x="18075728" y="9522962"/>
            <a:ext cx="14628" cy="11039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a:extLst>
              <a:ext uri="{FF2B5EF4-FFF2-40B4-BE49-F238E27FC236}">
                <a16:creationId xmlns:a16="http://schemas.microsoft.com/office/drawing/2014/main" id="{8C44EB77-6664-4080-8ABC-EF764837876C}"/>
              </a:ext>
            </a:extLst>
          </p:cNvPr>
          <p:cNvCxnSpPr/>
          <p:nvPr/>
        </p:nvCxnSpPr>
        <p:spPr>
          <a:xfrm>
            <a:off x="18090356" y="11582185"/>
            <a:ext cx="0" cy="751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a:extLst>
              <a:ext uri="{FF2B5EF4-FFF2-40B4-BE49-F238E27FC236}">
                <a16:creationId xmlns:a16="http://schemas.microsoft.com/office/drawing/2014/main" id="{CE9ED77F-FE58-4BEE-8BDD-B6593AB32370}"/>
              </a:ext>
            </a:extLst>
          </p:cNvPr>
          <p:cNvCxnSpPr>
            <a:stCxn id="13" idx="3"/>
          </p:cNvCxnSpPr>
          <p:nvPr/>
        </p:nvCxnSpPr>
        <p:spPr>
          <a:xfrm>
            <a:off x="10382169" y="36220286"/>
            <a:ext cx="1487308" cy="3124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6823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F69B7055-C258-4481-B531-4DEC7FA90DD8}"/>
              </a:ext>
            </a:extLst>
          </p:cNvPr>
          <p:cNvSpPr/>
          <p:nvPr/>
        </p:nvSpPr>
        <p:spPr>
          <a:xfrm>
            <a:off x="2074989" y="8465574"/>
            <a:ext cx="32196504" cy="1800924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a:latin typeface="Times New Roman" panose="02020603050405020304" pitchFamily="18" charset="0"/>
                <a:cs typeface="Times New Roman" panose="02020603050405020304" pitchFamily="18" charset="0"/>
              </a:rPr>
              <a:t>Требования к участникам отбора, которым должен соответствовать участник отбора на дату подачи заявки на участие в отборе:</a:t>
            </a:r>
          </a:p>
          <a:p>
            <a:pPr algn="ctr"/>
            <a:r>
              <a:rPr lang="ru-RU" sz="3200">
                <a:latin typeface="Times New Roman" panose="02020603050405020304" pitchFamily="18" charset="0"/>
                <a:cs typeface="Times New Roman" panose="02020603050405020304" pitchFamily="18" charset="0"/>
              </a:rPr>
              <a:t>1) у участника отбора должна отсутствовать неисполненная обязанность по уплате налогов, сборов, страховых взносов, пеней, штрафов, процентов, подлежащих уплате в соответствии с законодательством Российской Федерации о налогах и сборах, в сумме, превышающей 10 тыс. рублей;</a:t>
            </a:r>
          </a:p>
          <a:p>
            <a:pPr algn="ctr"/>
            <a:r>
              <a:rPr lang="ru-RU" sz="3200">
                <a:latin typeface="Times New Roman" panose="02020603050405020304" pitchFamily="18" charset="0"/>
                <a:cs typeface="Times New Roman" panose="02020603050405020304" pitchFamily="18" charset="0"/>
              </a:rPr>
              <a:t>2) у участника отбора должна отсутствовать просроченная задолженность по возврату в бюджет Воронежской области субсидий, бюджетных инвестиций, предоставленных в том числе в соответствии с иными правовыми актами, а также иная просроченная (неурегулированная) задолженность по денежным обязательствам перед Воронежской областью;</a:t>
            </a:r>
          </a:p>
          <a:p>
            <a:pPr algn="ctr"/>
            <a:r>
              <a:rPr lang="ru-RU" sz="3200">
                <a:latin typeface="Times New Roman" panose="02020603050405020304" pitchFamily="18" charset="0"/>
                <a:cs typeface="Times New Roman" panose="02020603050405020304" pitchFamily="18" charset="0"/>
              </a:rPr>
              <a:t>3) участники отбора - юридические лица не должны находиться в процессе реорганизации (за исключением реорганизации в форме присоединения к юридическому лицу, являющемуся участником отбора, другого юридического лица), ликвидации, в отношении них не введена процедура банкротства, деятельность участника отбора не приостановлена в порядке, предусмотренном законодательством Российской Федерации, а участники отбора - индивидуальные предприниматели не должны прекратить деятельность в качестве индивидуального предпринимателя;</a:t>
            </a:r>
          </a:p>
          <a:p>
            <a:pPr algn="ctr"/>
            <a:r>
              <a:rPr lang="ru-RU" sz="3200">
                <a:latin typeface="Times New Roman" panose="02020603050405020304" pitchFamily="18" charset="0"/>
                <a:cs typeface="Times New Roman" panose="02020603050405020304" pitchFamily="18" charset="0"/>
              </a:rPr>
              <a:t>4) в реестре дисквалифицированных лиц отсутствуют сведения о дисквалифицированных руководителе, членах коллегиального исполнительного органа, лице, исполняющем функции единоличного исполнительного органа, или главном бухгалтере участника отбора, являющегося юридическим лицом, об индивидуальном предпринимателе, являющемся участником отбора;</a:t>
            </a:r>
          </a:p>
          <a:p>
            <a:pPr algn="ctr"/>
            <a:r>
              <a:rPr lang="ru-RU" sz="3200">
                <a:latin typeface="Times New Roman" panose="02020603050405020304" pitchFamily="18" charset="0"/>
                <a:cs typeface="Times New Roman" panose="02020603050405020304" pitchFamily="18" charset="0"/>
              </a:rPr>
              <a:t>5) участник отбора не должен являться иностранным юридическим лицом, а также российским юридическим лицом, в уставном (складочном) капитале которого доля участия иностранных юридических лиц, местом регистрации которых являются государство или территория, включенные в утвержденный Министерством финансов Российской Федерации перечень государств и территорий, предоставляющих льготный налоговый режим налогообложения и (или) не предусматривающих раскрытия и предоставления информации при проведении финансовых операций (офшорные зоны), в совокупности превышает 50 процентов;</a:t>
            </a:r>
          </a:p>
          <a:p>
            <a:pPr algn="ctr"/>
            <a:r>
              <a:rPr lang="ru-RU" sz="3200">
                <a:latin typeface="Times New Roman" panose="02020603050405020304" pitchFamily="18" charset="0"/>
                <a:cs typeface="Times New Roman" panose="02020603050405020304" pitchFamily="18" charset="0"/>
              </a:rPr>
              <a:t>6) участник отбора не должен получать средства из бюджета Воронежской области на основании иных нормативных правовых актов Воронежской области на цели, установленные пунктом 3 настоящего Порядка;</a:t>
            </a:r>
          </a:p>
          <a:p>
            <a:pPr algn="ctr"/>
            <a:r>
              <a:rPr lang="ru-RU" sz="3200">
                <a:latin typeface="Times New Roman" panose="02020603050405020304" pitchFamily="18" charset="0"/>
                <a:cs typeface="Times New Roman" panose="02020603050405020304" pitchFamily="18" charset="0"/>
              </a:rPr>
              <a:t>7) крестьянское (фермерское) хозяйство, главой которого является участник отбора, создано в соответствии с Федеральным законом от 11.06.2003 N 74-ФЗ "О крестьянском (фермерском) хозяйстве", годовой доход участника отбора - индивидуального предпринимателя, осуществляющего производство и переработку сельскохозяйственной продукции, за отчетный финансовый год составляет не более 120 млн рублей;</a:t>
            </a:r>
          </a:p>
          <a:p>
            <a:pPr algn="ctr"/>
            <a:r>
              <a:rPr lang="ru-RU" sz="3200">
                <a:latin typeface="Times New Roman" panose="02020603050405020304" pitchFamily="18" charset="0"/>
                <a:cs typeface="Times New Roman" panose="02020603050405020304" pitchFamily="18" charset="0"/>
              </a:rPr>
              <a:t>8) участник отбора зарегистрирован на сельской территории или на территории сельской агломерации Воронежской области;</a:t>
            </a:r>
          </a:p>
          <a:p>
            <a:pPr algn="ctr"/>
            <a:r>
              <a:rPr lang="ru-RU" sz="3200">
                <a:latin typeface="Times New Roman" panose="02020603050405020304" pitchFamily="18" charset="0"/>
                <a:cs typeface="Times New Roman" panose="02020603050405020304" pitchFamily="18" charset="0"/>
              </a:rPr>
              <a:t>9) участник отбора не привлекался к ответственности за несоблюдение запрета на выжигание сухой травянистой растительности, стерни, пожнивных остатков (за исключением рисовой соломы) на землях сельскохозяйственного назначения, установленного Постановлением Правительства Российской Федерации от 16.09.2020 N 1479 "Об утверждении Правил противопожарного режима в Российской Федерации", в году, предшествующем году получения Гранта;</a:t>
            </a:r>
          </a:p>
          <a:p>
            <a:pPr algn="ctr"/>
            <a:r>
              <a:rPr lang="ru-RU" sz="3200">
                <a:latin typeface="Times New Roman" panose="02020603050405020304" pitchFamily="18" charset="0"/>
                <a:cs typeface="Times New Roman" panose="02020603050405020304" pitchFamily="18" charset="0"/>
              </a:rPr>
              <a:t>10) продолжительность деятельности участника отбора составляет более 12 месяцев со дня регистрации;</a:t>
            </a:r>
          </a:p>
          <a:p>
            <a:pPr algn="ctr"/>
            <a:r>
              <a:rPr lang="ru-RU" sz="3200">
                <a:latin typeface="Times New Roman" panose="02020603050405020304" pitchFamily="18" charset="0"/>
                <a:cs typeface="Times New Roman" panose="02020603050405020304" pitchFamily="18" charset="0"/>
              </a:rPr>
              <a:t>11) у участника отбора - крестьянского (фермерского) хозяйства число членов крестьянского (фермерского) хозяйства составляет 2 (включая главу крестьянского (фермерского) хозяйства) и более членов семьи (объединенных родством и (или) свойством) главы крестьянского (фермерского) хозяйства;</a:t>
            </a:r>
          </a:p>
          <a:p>
            <a:pPr algn="ctr"/>
            <a:r>
              <a:rPr lang="ru-RU" sz="3200">
                <a:latin typeface="Times New Roman" panose="02020603050405020304" pitchFamily="18" charset="0"/>
                <a:cs typeface="Times New Roman" panose="02020603050405020304" pitchFamily="18" charset="0"/>
              </a:rPr>
              <a:t>12) участник отбора - индивидуальный предприниматель является сельскохозяйственным товаропроизводителем;</a:t>
            </a:r>
          </a:p>
          <a:p>
            <a:pPr algn="ctr"/>
            <a:r>
              <a:rPr lang="ru-RU" sz="3200">
                <a:latin typeface="Times New Roman" panose="02020603050405020304" pitchFamily="18" charset="0"/>
                <a:cs typeface="Times New Roman" panose="02020603050405020304" pitchFamily="18" charset="0"/>
              </a:rPr>
              <a:t>13) участник отбора ранее не являлся получателем грантов на поддержку начинающих фермеров, на развитие семейных ферм, гранта "Агростартап", либо со дня полного освоения ранее предоставленного гранта (в том числе гранта "Агростартап") прошло не менее 18 месяцев, при условии достижения плановых показателей деятельности ранее реализованного проекта грантополучателя в полном объеме;</a:t>
            </a:r>
          </a:p>
          <a:p>
            <a:pPr algn="ctr"/>
            <a:r>
              <a:rPr lang="ru-RU" sz="3200">
                <a:latin typeface="Times New Roman" panose="02020603050405020304" pitchFamily="18" charset="0"/>
                <a:cs typeface="Times New Roman" panose="02020603050405020304" pitchFamily="18" charset="0"/>
              </a:rPr>
              <a:t>14) участник отбора имеет в собственности или пользовании на срок не менее срока окончания реализации проекта грантополучателя объекты для производства и переработки сельскохозяйственной продукции, реконструкция, капитальный ремонт или модернизация которых планируется с использованием средств Гранта, за исключением случаев, когда указанные объекты планируется приобрести за счет средств Гранта.</a:t>
            </a:r>
            <a:endParaRPr lang="ru-RU" sz="3200" dirty="0">
              <a:latin typeface="Times New Roman" panose="02020603050405020304" pitchFamily="18" charset="0"/>
              <a:cs typeface="Times New Roman" panose="02020603050405020304" pitchFamily="18" charset="0"/>
            </a:endParaRPr>
          </a:p>
        </p:txBody>
      </p:sp>
      <p:sp>
        <p:nvSpPr>
          <p:cNvPr id="5" name="Прямоугольник 4">
            <a:extLst>
              <a:ext uri="{FF2B5EF4-FFF2-40B4-BE49-F238E27FC236}">
                <a16:creationId xmlns:a16="http://schemas.microsoft.com/office/drawing/2014/main" id="{B1927793-A2A3-45A7-84CB-FE8627632E21}"/>
              </a:ext>
            </a:extLst>
          </p:cNvPr>
          <p:cNvSpPr/>
          <p:nvPr/>
        </p:nvSpPr>
        <p:spPr>
          <a:xfrm>
            <a:off x="2074988" y="28354253"/>
            <a:ext cx="32196505" cy="185902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a:latin typeface="Times New Roman" panose="02020603050405020304" pitchFamily="18" charset="0"/>
                <a:cs typeface="Times New Roman" panose="02020603050405020304" pitchFamily="18" charset="0"/>
              </a:rPr>
              <a:t>Участник отбора одновременно с представлением заявки представляет в Департамент следующие документы:</a:t>
            </a:r>
          </a:p>
          <a:p>
            <a:pPr algn="ctr"/>
            <a:r>
              <a:rPr lang="ru-RU" sz="3200">
                <a:latin typeface="Times New Roman" panose="02020603050405020304" pitchFamily="18" charset="0"/>
                <a:cs typeface="Times New Roman" panose="02020603050405020304" pitchFamily="18" charset="0"/>
              </a:rPr>
              <a:t>1) проект грантополучателя;</a:t>
            </a:r>
          </a:p>
          <a:p>
            <a:pPr algn="ctr"/>
            <a:r>
              <a:rPr lang="ru-RU" sz="3200">
                <a:latin typeface="Times New Roman" panose="02020603050405020304" pitchFamily="18" charset="0"/>
                <a:cs typeface="Times New Roman" panose="02020603050405020304" pitchFamily="18" charset="0"/>
              </a:rPr>
              <a:t>2) план расходов, предлагаемых к софинансированию за счет Гранта (далее - план расходов), с указанием наименований приобретаемого имущества, выполняемых работ, оказываемых услуг, их количества, цены, источников финансирования по форме согласно приложению N 2 к настоящему Порядку, а в случае использования Гранта на цели, указанные в абзаце седьмом пункта 25 настоящего Порядка, - по форме согласно приложению N 3 к настоящему Порядку;</a:t>
            </a:r>
          </a:p>
          <a:p>
            <a:pPr algn="ctr"/>
            <a:r>
              <a:rPr lang="ru-RU" sz="3200">
                <a:latin typeface="Times New Roman" panose="02020603050405020304" pitchFamily="18" charset="0"/>
                <a:cs typeface="Times New Roman" panose="02020603050405020304" pitchFamily="18" charset="0"/>
              </a:rPr>
              <a:t>3) копии паспортов главы крестьянского (фермерского) хозяйства или индивидуального предпринимателя, являющегося сельскохозяйственным товаропроизводителем, и членов крестьянского (фермерского) хозяйства, состоящих в родстве или зарегистрированном браке;</a:t>
            </a:r>
          </a:p>
          <a:p>
            <a:pPr algn="ctr"/>
            <a:r>
              <a:rPr lang="ru-RU" sz="3200">
                <a:latin typeface="Times New Roman" panose="02020603050405020304" pitchFamily="18" charset="0"/>
                <a:cs typeface="Times New Roman" panose="02020603050405020304" pitchFamily="18" charset="0"/>
              </a:rPr>
              <a:t>4) копии трудовых книжек главы крестьянского (фермерского) хозяйства или индивидуального предпринимателя, являющегося сельскохозяйственным товаропроизводителем, и членов крестьянского (фермерского) хозяйства;</a:t>
            </a:r>
          </a:p>
          <a:p>
            <a:pPr algn="ctr"/>
            <a:r>
              <a:rPr lang="ru-RU" sz="3200">
                <a:latin typeface="Times New Roman" panose="02020603050405020304" pitchFamily="18" charset="0"/>
                <a:cs typeface="Times New Roman" panose="02020603050405020304" pitchFamily="18" charset="0"/>
              </a:rPr>
              <a:t>5) копии документов главы крестьянского (фермерского) хозяйства или индивидуального предпринимателя, являющегося сельскохозяйственным товаропроизводителем, и членов крестьянского (фермерского) хозяйства, подтверждающих родство или нахождение в зарегистрированном браке;</a:t>
            </a:r>
          </a:p>
          <a:p>
            <a:pPr algn="ctr"/>
            <a:r>
              <a:rPr lang="ru-RU" sz="3200">
                <a:latin typeface="Times New Roman" panose="02020603050405020304" pitchFamily="18" charset="0"/>
                <a:cs typeface="Times New Roman" panose="02020603050405020304" pitchFamily="18" charset="0"/>
              </a:rPr>
              <a:t>6) копию соглашения о создании крестьянского (фермерского) хозяйства, оформленного в соответствии с требованиями Федерального закона от 11.06.2003 N 74-ФЗ "О крестьянском (фермерском) хозяйстве";</a:t>
            </a:r>
          </a:p>
          <a:p>
            <a:pPr algn="ctr"/>
            <a:r>
              <a:rPr lang="ru-RU" sz="3200">
                <a:latin typeface="Times New Roman" panose="02020603050405020304" pitchFamily="18" charset="0"/>
                <a:cs typeface="Times New Roman" panose="02020603050405020304" pitchFamily="18" charset="0"/>
              </a:rPr>
              <a:t>7) копию отчета о финансово-экономическом состоянии товаропроизводителей агропромышленного комплекса за прошедший финансовый год по форме, утвержденной Департаментом, в случае отсутствия указанного отчета в Департаменте;</a:t>
            </a:r>
          </a:p>
          <a:p>
            <a:pPr algn="ctr"/>
            <a:r>
              <a:rPr lang="ru-RU" sz="3200">
                <a:latin typeface="Times New Roman" panose="02020603050405020304" pitchFamily="18" charset="0"/>
                <a:cs typeface="Times New Roman" panose="02020603050405020304" pitchFamily="18" charset="0"/>
              </a:rPr>
              <a:t>8) копию сметы затрат на строительство, реконструкцию, капитальный ремонт или модернизацию объектов для производства, хранения и переработки сельскохозяйственной продукции (в случае если строительство, реконструкция, капитальный ремонт или модернизация указанных объектов планируется с использованием средств Гранта);</a:t>
            </a:r>
          </a:p>
          <a:p>
            <a:pPr algn="ctr"/>
            <a:r>
              <a:rPr lang="ru-RU" sz="3200">
                <a:latin typeface="Times New Roman" panose="02020603050405020304" pitchFamily="18" charset="0"/>
                <a:cs typeface="Times New Roman" panose="02020603050405020304" pitchFamily="18" charset="0"/>
              </a:rPr>
              <a:t>9) копии документов, подтверждающих наличие у участника отбора на праве собственности или ином законном основании объектов для производства, хранения и переработки сельскохозяйственной продукции, реконструкция, капитальный ремонт или модернизация которых планируется с использованием средств Гранта (за исключением случаев, когда указанные объекты планируется приобрести с использованием Гранта);</a:t>
            </a:r>
          </a:p>
          <a:p>
            <a:pPr algn="ctr"/>
            <a:r>
              <a:rPr lang="ru-RU" sz="3200">
                <a:latin typeface="Times New Roman" panose="02020603050405020304" pitchFamily="18" charset="0"/>
                <a:cs typeface="Times New Roman" panose="02020603050405020304" pitchFamily="18" charset="0"/>
              </a:rPr>
              <a:t>10) согласие на публикацию (размещение) в информационно-телекоммуникационной сети "Интернет" информации об участнике отбора, о подаваемой участником отбора заявке, иной информации об участнике отбора, связанной с соответствующим отбором, а также согласие на обработку персональных данных (для физического лица) по форме, утвержденной приказом Департамента;</a:t>
            </a:r>
          </a:p>
          <a:p>
            <a:pPr algn="ctr"/>
            <a:r>
              <a:rPr lang="ru-RU" sz="3200">
                <a:latin typeface="Times New Roman" panose="02020603050405020304" pitchFamily="18" charset="0"/>
                <a:cs typeface="Times New Roman" panose="02020603050405020304" pitchFamily="18" charset="0"/>
              </a:rPr>
              <a:t>11) сведения о руководителе, членах коллегиального исполнительного органа, лице, исполняющем функции единоличного исполнительного органа, и главном бухгалтере участника отбора, являющегося юридическим лицом, об индивидуальном предпринимателе, являющемся участником отбора.</a:t>
            </a:r>
          </a:p>
          <a:p>
            <a:pPr algn="ctr"/>
            <a:r>
              <a:rPr lang="ru-RU" sz="3200">
                <a:latin typeface="Times New Roman" panose="02020603050405020304" pitchFamily="18" charset="0"/>
                <a:cs typeface="Times New Roman" panose="02020603050405020304" pitchFamily="18" charset="0"/>
              </a:rPr>
              <a:t>Участник отбора вправе приобщить к перечню документов, определенному настоящим пунктом, любые другие документы и материалы, которые считает нужным представить Конкурсной комиссии, в том числе документы, являющиеся определяющими при балльной оценке, включая документы о наличии сельскохозяйственного образования, стажа работы в сельском хозяйстве, выписки из похозяйственной книги о ведении в личном подворье хозяйственной деятельности по направлению, соответствующему проекту грантополучателя, документы, подтверждающие право собственности или иные вещные права на земельный участок или другое имущество, участвующее в реализации проекта грантополучателя, а также фотографии, публикации в средствах массовой информации, рекомендательные письма от органов местного самоуправления, общественных организаций, других юридических лиц.</a:t>
            </a:r>
          </a:p>
          <a:p>
            <a:pPr algn="ctr"/>
            <a:r>
              <a:rPr lang="ru-RU" sz="3200">
                <a:latin typeface="Times New Roman" panose="02020603050405020304" pitchFamily="18" charset="0"/>
                <a:cs typeface="Times New Roman" panose="02020603050405020304" pitchFamily="18" charset="0"/>
              </a:rPr>
              <a:t>Копии документов, указанных в настоящем пункте, заверяются участником отбора либо уполномоченным должностным лицом и скрепляются печатью (при наличии). В случае если документы заверены уполномоченным лицом, предоставляются доверенность и ее копия или иной документ, подтверждающий полномочия уполномоченного лица на заверение документов, указанных в настоящем пункте.</a:t>
            </a:r>
            <a:endParaRPr lang="ru-RU" sz="3200" dirty="0">
              <a:latin typeface="Times New Roman" panose="02020603050405020304" pitchFamily="18" charset="0"/>
              <a:cs typeface="Times New Roman" panose="02020603050405020304" pitchFamily="18" charset="0"/>
            </a:endParaRPr>
          </a:p>
        </p:txBody>
      </p:sp>
      <p:sp>
        <p:nvSpPr>
          <p:cNvPr id="2" name="Прямоугольник 1">
            <a:extLst>
              <a:ext uri="{FF2B5EF4-FFF2-40B4-BE49-F238E27FC236}">
                <a16:creationId xmlns:a16="http://schemas.microsoft.com/office/drawing/2014/main" id="{9FF74AF0-9C9F-40D3-9EAA-8D13D1311498}"/>
              </a:ext>
            </a:extLst>
          </p:cNvPr>
          <p:cNvSpPr/>
          <p:nvPr/>
        </p:nvSpPr>
        <p:spPr>
          <a:xfrm>
            <a:off x="2074988" y="2831690"/>
            <a:ext cx="32196504" cy="468998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Целью предоставления Грантов является поддержка в рамках государственной программы Воронежской области "Развитие сельского хозяйства, производства пищевых продуктов и инфраструктуры агропродовольственного рынка", утвержденной постановлением правительства Воронежской области от 13.12.2013 N 1088 "Об утверждении государственной программы Воронежской области "Развитие сельского хозяйства, производства пищевых продуктов и инфраструктуры агропродовольственного рынка", крестьянских (фермерских) хозяйств и индивидуальных предпринимателей путем финансового обеспечения затрат (без учета налога на добавленную стоимость) на развитие семейных ферм</a:t>
            </a:r>
          </a:p>
          <a:p>
            <a:pPr algn="ctr"/>
            <a:r>
              <a:rPr lang="ru-RU" sz="3200" dirty="0">
                <a:latin typeface="Times New Roman" panose="02020603050405020304" pitchFamily="18" charset="0"/>
                <a:cs typeface="Times New Roman" panose="02020603050405020304" pitchFamily="18" charset="0"/>
              </a:rPr>
              <a:t>Для получателей средств, использующих право на освобождение от исполнения обязанностей налогоплательщика, связанных с исчислением и уплатой налога на добавленную стоимость, финансовое обеспечение затрат осуществляется исходя из суммы расходов на приобретение товаров (работ, услуг), включая сумму налога на добавленную стоимость</a:t>
            </a:r>
          </a:p>
          <a:p>
            <a:pPr algn="ct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4080782"/>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1493</TotalTime>
  <Words>2023</Words>
  <Application>Microsoft Office PowerPoint</Application>
  <PresentationFormat>Произвольный</PresentationFormat>
  <Paragraphs>66</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Calibri Light</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Светличный Максим Владимирович</dc:creator>
  <cp:lastModifiedBy>Мацнева Валентина Алексеевна</cp:lastModifiedBy>
  <cp:revision>81</cp:revision>
  <cp:lastPrinted>2021-09-29T07:04:44Z</cp:lastPrinted>
  <dcterms:created xsi:type="dcterms:W3CDTF">2021-08-10T14:20:26Z</dcterms:created>
  <dcterms:modified xsi:type="dcterms:W3CDTF">2021-09-29T07:41:18Z</dcterms:modified>
</cp:coreProperties>
</file>