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5" d="100"/>
          <a:sy n="35" d="100"/>
        </p:scale>
        <p:origin x="876" y="-6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23.09.2021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23.09.2021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23.09.2021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23.09.2021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23.09.2021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23.09.2021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881743" y="705852"/>
            <a:ext cx="34755795" cy="4031873"/>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29.06.2020 № 596 «Об утверждении Порядка предоставления из областного бюджета грантов «</a:t>
            </a:r>
            <a:r>
              <a:rPr lang="ru-RU" sz="3200" dirty="0" err="1">
                <a:latin typeface="Times New Roman" panose="02020603050405020304" pitchFamily="18" charset="0"/>
                <a:cs typeface="Times New Roman" panose="02020603050405020304" pitchFamily="18" charset="0"/>
              </a:rPr>
              <a:t>Агростартап</a:t>
            </a:r>
            <a:r>
              <a:rPr lang="ru-RU" sz="3200" dirty="0">
                <a:latin typeface="Times New Roman" panose="02020603050405020304" pitchFamily="18" charset="0"/>
                <a:cs typeface="Times New Roman" panose="02020603050405020304" pitchFamily="18" charset="0"/>
              </a:rPr>
              <a:t>» в форме субсидий на создание и (или) развитие хозяйств»</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Право на получение гранта имеют участники конкурсного отбора на предоставление грантов «</a:t>
            </a:r>
            <a:r>
              <a:rPr lang="ru-RU" sz="3200" dirty="0" err="1">
                <a:latin typeface="Times New Roman" panose="02020603050405020304" pitchFamily="18" charset="0"/>
                <a:cs typeface="Times New Roman" panose="02020603050405020304" pitchFamily="18" charset="0"/>
              </a:rPr>
              <a:t>Агростартап</a:t>
            </a:r>
            <a:r>
              <a:rPr lang="ru-RU" sz="3200" dirty="0">
                <a:latin typeface="Times New Roman" panose="02020603050405020304" pitchFamily="18" charset="0"/>
                <a:cs typeface="Times New Roman" panose="02020603050405020304" pitchFamily="18" charset="0"/>
              </a:rPr>
              <a:t>» на реализацию проектов создания и (или) развития хозяйств (далее - участники отбора), отобранные конкурсной комиссией для предоставления им Грантов, соответствующие требованиям, установленным пунктом 10 Порядка *</a:t>
            </a:r>
            <a:endParaRPr lang="en-US"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Отбор получателей Грантов проводится на конкурсной основе</a:t>
            </a:r>
          </a:p>
          <a:p>
            <a:pPr algn="ctr"/>
            <a:endParaRPr lang="ru-RU" sz="3200" dirty="0">
              <a:latin typeface="Times New Roman" panose="02020603050405020304" pitchFamily="18"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4833257" y="4596009"/>
            <a:ext cx="26484942" cy="262636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департаментом аграрной политики Воронежской области объявления о проведении конкурсного отбора на  Едином портале бюджетной системы Российской Федерации в информационно-телекоммуникационной сети «Интернет», а также в информационной системе «Портал Воронежской области в сети Интернет» на странице Департамента</a:t>
            </a: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4862514" y="7854769"/>
            <a:ext cx="26484943" cy="35394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Представление участником отбора в Департамент в срок, установленный Департаментом в объявлении о проведении конкурсного отбора, заявки на участие в отборе по форме согласно приложению № 1 к Порядку с приложением документов, указанных в пункте 24 Порядка **</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Участник отбора вправе в любое время отозвать поданную заявку, внести изменения в поданную заявку</a:t>
            </a:r>
          </a:p>
          <a:p>
            <a:pPr algn="ctr"/>
            <a:endParaRPr lang="ru-RU" sz="3200" dirty="0">
              <a:latin typeface="Times New Roman" panose="02020603050405020304" pitchFamily="18" charset="0"/>
              <a:cs typeface="Times New Roman" panose="02020603050405020304" pitchFamily="18" charset="0"/>
            </a:endParaRP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266714" y="12177966"/>
            <a:ext cx="14238514" cy="16137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266714" y="14767127"/>
            <a:ext cx="14238514" cy="231081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 </a:t>
            </a:r>
          </a:p>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принятии заявки к рассмотрению либо об отклонении заявки</a:t>
            </a:r>
          </a:p>
          <a:p>
            <a:pPr algn="ctr"/>
            <a:r>
              <a:rPr lang="ru-RU" sz="3200" dirty="0">
                <a:latin typeface="Times New Roman" panose="02020603050405020304" pitchFamily="18" charset="0"/>
                <a:cs typeface="Times New Roman" panose="02020603050405020304" pitchFamily="18" charset="0"/>
              </a:rPr>
              <a:t>(в срок не превышающий 10 рабочих дней с момента регистрации заявки)</a:t>
            </a: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740634" y="17748456"/>
            <a:ext cx="9027417" cy="14291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6" y="17685914"/>
            <a:ext cx="7903027" cy="1097399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Отклонение заявки</a:t>
            </a:r>
          </a:p>
          <a:p>
            <a:pPr algn="ctr"/>
            <a:r>
              <a:rPr lang="ru-RU" sz="3200" dirty="0">
                <a:latin typeface="Times New Roman" panose="02020603050405020304" pitchFamily="18" charset="0"/>
                <a:cs typeface="Times New Roman" panose="02020603050405020304" pitchFamily="18" charset="0"/>
              </a:rPr>
              <a:t>Основаниями для отклонения заявки участника отбора на стадии рассмотрения и оценки заявок являются:</a:t>
            </a:r>
          </a:p>
          <a:p>
            <a:pPr algn="ctr"/>
            <a:r>
              <a:rPr lang="ru-RU" sz="3200" dirty="0">
                <a:latin typeface="Times New Roman" panose="02020603050405020304" pitchFamily="18" charset="0"/>
                <a:cs typeface="Times New Roman" panose="02020603050405020304" pitchFamily="18" charset="0"/>
              </a:rPr>
              <a:t>- несоответствие участника отбора требованиям, установленным в пункте 10 Порядка;</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dirty="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dirty="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p>
          <a:p>
            <a:pPr algn="ctr"/>
            <a:r>
              <a:rPr lang="ru-RU" sz="3200" dirty="0">
                <a:latin typeface="Times New Roman" panose="02020603050405020304" pitchFamily="18" charset="0"/>
                <a:cs typeface="Times New Roman" panose="02020603050405020304" pitchFamily="18" charset="0"/>
              </a:rPr>
              <a:t>- непредставление (представление не в полном объеме) документов, предусмотренных пунктом 24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49" name="Прямоугольник 48">
            <a:extLst>
              <a:ext uri="{FF2B5EF4-FFF2-40B4-BE49-F238E27FC236}">
                <a16:creationId xmlns:a16="http://schemas.microsoft.com/office/drawing/2014/main" id="{89585078-1EC5-4E8A-8B93-B637977EDDE2}"/>
              </a:ext>
            </a:extLst>
          </p:cNvPr>
          <p:cNvSpPr/>
          <p:nvPr/>
        </p:nvSpPr>
        <p:spPr>
          <a:xfrm>
            <a:off x="26680885" y="29079679"/>
            <a:ext cx="7903027" cy="4408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(течение 10 дней со дня принятия решения)</a:t>
            </a:r>
          </a:p>
          <a:p>
            <a:pPr algn="ctr"/>
            <a:endParaRPr lang="ru-RU" sz="3200" dirty="0">
              <a:latin typeface="Times New Roman" panose="02020603050405020304" pitchFamily="18" charset="0"/>
              <a:cs typeface="Times New Roman" panose="02020603050405020304" pitchFamily="18" charset="0"/>
            </a:endParaRPr>
          </a:p>
        </p:txBody>
      </p:sp>
      <p:sp>
        <p:nvSpPr>
          <p:cNvPr id="50" name="Прямоугольник 49">
            <a:extLst>
              <a:ext uri="{FF2B5EF4-FFF2-40B4-BE49-F238E27FC236}">
                <a16:creationId xmlns:a16="http://schemas.microsoft.com/office/drawing/2014/main" id="{922587EF-6113-4648-8CC3-44C99236B388}"/>
              </a:ext>
            </a:extLst>
          </p:cNvPr>
          <p:cNvSpPr/>
          <p:nvPr/>
        </p:nvSpPr>
        <p:spPr>
          <a:xfrm>
            <a:off x="26680885" y="34689523"/>
            <a:ext cx="7903027" cy="38208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a:p>
            <a:pPr algn="ct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B2B55505-E27A-4E34-A494-262DDEF2B122}"/>
              </a:ext>
            </a:extLst>
          </p:cNvPr>
          <p:cNvSpPr/>
          <p:nvPr/>
        </p:nvSpPr>
        <p:spPr>
          <a:xfrm>
            <a:off x="5786354" y="20191536"/>
            <a:ext cx="8981698" cy="24248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Запрос Департаментом документов, которые  находятся в распоряжении иных государственных органов,  в соответствии с пунктами </a:t>
            </a:r>
          </a:p>
          <a:p>
            <a:pPr algn="ctr"/>
            <a:r>
              <a:rPr lang="ru-RU" sz="3200" dirty="0">
                <a:latin typeface="Times New Roman" panose="02020603050405020304" pitchFamily="18" charset="0"/>
                <a:cs typeface="Times New Roman" panose="02020603050405020304" pitchFamily="18" charset="0"/>
              </a:rPr>
              <a:t>25 Порядка</a:t>
            </a:r>
          </a:p>
        </p:txBody>
      </p:sp>
      <p:sp>
        <p:nvSpPr>
          <p:cNvPr id="5" name="Прямоугольник 4">
            <a:extLst>
              <a:ext uri="{FF2B5EF4-FFF2-40B4-BE49-F238E27FC236}">
                <a16:creationId xmlns:a16="http://schemas.microsoft.com/office/drawing/2014/main" id="{0003D915-ADFF-49BD-A6C3-4C493941A875}"/>
              </a:ext>
            </a:extLst>
          </p:cNvPr>
          <p:cNvSpPr/>
          <p:nvPr/>
        </p:nvSpPr>
        <p:spPr>
          <a:xfrm>
            <a:off x="5740634" y="23713137"/>
            <a:ext cx="9027417" cy="276897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предоставлении гранта либо об отказе в ее предоставлении</a:t>
            </a:r>
          </a:p>
          <a:p>
            <a:pPr algn="ctr"/>
            <a:r>
              <a:rPr lang="ru-RU" sz="3200" dirty="0">
                <a:latin typeface="Times New Roman" panose="02020603050405020304" pitchFamily="18" charset="0"/>
                <a:cs typeface="Times New Roman" panose="02020603050405020304" pitchFamily="18" charset="0"/>
              </a:rPr>
              <a:t>(в течение 45 календарных дней со дня заседания конкурсной комиссии)</a:t>
            </a: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069070" y="27362927"/>
            <a:ext cx="10074730" cy="158572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Отказ в предоставлении гранта</a:t>
            </a:r>
          </a:p>
          <a:p>
            <a:pPr algn="ctr"/>
            <a:r>
              <a:rPr lang="ru-RU" sz="3200" dirty="0">
                <a:latin typeface="Times New Roman" panose="02020603050405020304" pitchFamily="18" charset="0"/>
                <a:cs typeface="Times New Roman" panose="02020603050405020304" pitchFamily="18" charset="0"/>
              </a:rPr>
              <a:t>Основаниями для отказа участнику отбора в предоставлении гранта являются:</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документов требованиям к документам, определенным пунктом 24 Порядка, или непредставление (представление не в полном объеме) указанных документов;</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непрохождение участником отбора конкурсного отбора, в том числе по причине несоответствия условиям предоставления Гранта, указанным в пункте 26 Порядка, либо в случае, если участник отбора не набрал необходимого количества баллов для признания его победителем конкурсного отбора;</a:t>
            </a:r>
          </a:p>
          <a:p>
            <a:pPr algn="ctr"/>
            <a:r>
              <a:rPr lang="ru-RU" sz="3200" dirty="0">
                <a:latin typeface="Times New Roman" panose="02020603050405020304" pitchFamily="18" charset="0"/>
                <a:cs typeface="Times New Roman" panose="02020603050405020304" pitchFamily="18" charset="0"/>
              </a:rPr>
              <a:t>- невыполнение участником отбора обязательства по государственной регистрации в качестве индивидуального предпринимателя или крестьянского (фермерского) хозяйства в органах Федеральной налоговой службы в течение 30 календарных дней после принятия решения о предоставлении ему Гранта;</a:t>
            </a:r>
          </a:p>
          <a:p>
            <a:pPr algn="ctr"/>
            <a:r>
              <a:rPr lang="ru-RU" sz="3200" dirty="0">
                <a:latin typeface="Times New Roman" panose="02020603050405020304" pitchFamily="18" charset="0"/>
                <a:cs typeface="Times New Roman" panose="02020603050405020304" pitchFamily="18" charset="0"/>
              </a:rPr>
              <a:t>- отказ победителя конкурсного отбора от получения Гранта, в том числе выраженный в уклонении от заключения Соглашения в сроки, установленные пунктом 31 Порядка, или направление в Департамент уведомления об отказе от получения Гранта;</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предоставление Гранта.</a:t>
            </a:r>
          </a:p>
          <a:p>
            <a:pPr algn="ctr"/>
            <a:endParaRPr lang="ru-RU" sz="3200" dirty="0">
              <a:latin typeface="Times New Roman" panose="02020603050405020304" pitchFamily="18" charset="0"/>
              <a:cs typeface="Times New Roman" panose="02020603050405020304" pitchFamily="18" charset="0"/>
            </a:endParaRPr>
          </a:p>
        </p:txBody>
      </p:sp>
      <p:sp>
        <p:nvSpPr>
          <p:cNvPr id="9" name="Прямоугольник 8">
            <a:extLst>
              <a:ext uri="{FF2B5EF4-FFF2-40B4-BE49-F238E27FC236}">
                <a16:creationId xmlns:a16="http://schemas.microsoft.com/office/drawing/2014/main" id="{AFD82481-D641-47F8-80E8-762EB6F34C7F}"/>
              </a:ext>
            </a:extLst>
          </p:cNvPr>
          <p:cNvSpPr/>
          <p:nvPr/>
        </p:nvSpPr>
        <p:spPr>
          <a:xfrm>
            <a:off x="11069070" y="47599090"/>
            <a:ext cx="10074730" cy="206496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43001" y="29075056"/>
            <a:ext cx="7380514" cy="28888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Включение участника отбора в реестр получателей гранта на оплату</a:t>
            </a:r>
          </a:p>
          <a:p>
            <a:pPr algn="ctr"/>
            <a:r>
              <a:rPr lang="ru-RU" sz="3200" dirty="0">
                <a:latin typeface="Times New Roman" panose="02020603050405020304" pitchFamily="18" charset="0"/>
                <a:cs typeface="Times New Roman" panose="02020603050405020304" pitchFamily="18" charset="0"/>
              </a:rPr>
              <a:t>Размер гранта рассчитывается в соответствии с пунктом </a:t>
            </a:r>
            <a:r>
              <a:rPr lang="en-US" sz="3200" dirty="0">
                <a:latin typeface="Times New Roman" panose="02020603050405020304" pitchFamily="18" charset="0"/>
                <a:cs typeface="Times New Roman" panose="02020603050405020304" pitchFamily="18" charset="0"/>
              </a:rPr>
              <a:t>2</a:t>
            </a:r>
            <a:r>
              <a:rPr lang="ru-RU" sz="3200" dirty="0">
                <a:latin typeface="Times New Roman" panose="02020603050405020304" pitchFamily="18" charset="0"/>
                <a:cs typeface="Times New Roman" panose="02020603050405020304" pitchFamily="18" charset="0"/>
              </a:rPr>
              <a:t>8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9F17C7CE-10F5-4C46-8FA1-DBB252C640D1}"/>
              </a:ext>
            </a:extLst>
          </p:cNvPr>
          <p:cNvSpPr/>
          <p:nvPr/>
        </p:nvSpPr>
        <p:spPr>
          <a:xfrm>
            <a:off x="1143001" y="37194421"/>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43001" y="39960242"/>
            <a:ext cx="7380514" cy="296430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Заключение Соглашения о предоставлении гранта </a:t>
            </a:r>
          </a:p>
          <a:p>
            <a:pPr algn="ctr"/>
            <a:r>
              <a:rPr lang="ru-RU" sz="3200" dirty="0">
                <a:latin typeface="Times New Roman" panose="02020603050405020304" pitchFamily="18" charset="0"/>
                <a:cs typeface="Times New Roman" panose="02020603050405020304" pitchFamily="18" charset="0"/>
              </a:rPr>
              <a:t>(в срок не позднее 15 календарных дней со дня утверждения результатов конкурсного отбора) </a:t>
            </a:r>
          </a:p>
          <a:p>
            <a:pPr algn="ctr"/>
            <a:endParaRPr lang="ru-RU" sz="32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FC53CE01-5A27-4FB8-80D3-84B9352AE7C3}"/>
              </a:ext>
            </a:extLst>
          </p:cNvPr>
          <p:cNvSpPr/>
          <p:nvPr/>
        </p:nvSpPr>
        <p:spPr>
          <a:xfrm>
            <a:off x="1175000" y="43609776"/>
            <a:ext cx="7380514" cy="195413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Перечисление субсидии</a:t>
            </a:r>
          </a:p>
          <a:p>
            <a:pPr algn="ctr"/>
            <a:r>
              <a:rPr lang="ru-RU" sz="3200" dirty="0">
                <a:latin typeface="Times New Roman" panose="02020603050405020304" pitchFamily="18" charset="0"/>
                <a:cs typeface="Times New Roman" panose="02020603050405020304" pitchFamily="18" charset="0"/>
              </a:rPr>
              <a:t>(в срок не позднее 30 рабочих дней со дня открытия счета)</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143001" y="45929005"/>
            <a:ext cx="7380514" cy="44858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Предоставление получателем субсидии отчета о достижении результатов предоставления субсидии </a:t>
            </a:r>
          </a:p>
          <a:p>
            <a:pPr algn="ctr"/>
            <a:r>
              <a:rPr lang="ru-RU" sz="3200" dirty="0">
                <a:latin typeface="Times New Roman" panose="02020603050405020304" pitchFamily="18" charset="0"/>
                <a:cs typeface="Times New Roman" panose="02020603050405020304" pitchFamily="18" charset="0"/>
              </a:rPr>
              <a:t>(в срок до 10 февраля года, следующего за годом получения субсидии),  по истечении 18 месяцев с даты получения средств Гранта, но не позднее 20-го числа месяца, следующего за отчетным, отчет об осуществлении расходов</a:t>
            </a:r>
          </a:p>
          <a:p>
            <a:pPr algn="ctr"/>
            <a:endParaRPr lang="ru-RU" sz="3200" dirty="0">
              <a:latin typeface="Times New Roman" panose="02020603050405020304" pitchFamily="18" charset="0"/>
              <a:cs typeface="Times New Roman" panose="02020603050405020304" pitchFamily="18" charset="0"/>
            </a:endParaRPr>
          </a:p>
        </p:txBody>
      </p:sp>
      <p:sp>
        <p:nvSpPr>
          <p:cNvPr id="18" name="Стрелка: вправо 17">
            <a:extLst>
              <a:ext uri="{FF2B5EF4-FFF2-40B4-BE49-F238E27FC236}">
                <a16:creationId xmlns:a16="http://schemas.microsoft.com/office/drawing/2014/main" id="{8B96C6C3-B25A-4B13-A9F2-E7BDA845C788}"/>
              </a:ext>
            </a:extLst>
          </p:cNvPr>
          <p:cNvSpPr/>
          <p:nvPr/>
        </p:nvSpPr>
        <p:spPr>
          <a:xfrm>
            <a:off x="8552771" y="41656662"/>
            <a:ext cx="947056" cy="136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a:extLst>
              <a:ext uri="{FF2B5EF4-FFF2-40B4-BE49-F238E27FC236}">
                <a16:creationId xmlns:a16="http://schemas.microsoft.com/office/drawing/2014/main" id="{0A48571C-47B7-4636-B6E7-A182C488242C}"/>
              </a:ext>
            </a:extLst>
          </p:cNvPr>
          <p:cNvSpPr/>
          <p:nvPr/>
        </p:nvSpPr>
        <p:spPr>
          <a:xfrm>
            <a:off x="18127844" y="7188949"/>
            <a:ext cx="45719" cy="665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a:extLst>
              <a:ext uri="{FF2B5EF4-FFF2-40B4-BE49-F238E27FC236}">
                <a16:creationId xmlns:a16="http://schemas.microsoft.com/office/drawing/2014/main" id="{31886BD2-7A88-49FC-8F68-6CFE1ABDCDB7}"/>
              </a:ext>
            </a:extLst>
          </p:cNvPr>
          <p:cNvSpPr/>
          <p:nvPr/>
        </p:nvSpPr>
        <p:spPr>
          <a:xfrm>
            <a:off x="18052869" y="11478728"/>
            <a:ext cx="91437" cy="7112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a:extLst>
              <a:ext uri="{FF2B5EF4-FFF2-40B4-BE49-F238E27FC236}">
                <a16:creationId xmlns:a16="http://schemas.microsoft.com/office/drawing/2014/main" id="{E89C4D1B-FD9B-4CF0-9866-1B34F4FA1F3C}"/>
              </a:ext>
            </a:extLst>
          </p:cNvPr>
          <p:cNvSpPr/>
          <p:nvPr/>
        </p:nvSpPr>
        <p:spPr>
          <a:xfrm flipH="1">
            <a:off x="18052868" y="13791674"/>
            <a:ext cx="45719" cy="880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низ 26">
            <a:extLst>
              <a:ext uri="{FF2B5EF4-FFF2-40B4-BE49-F238E27FC236}">
                <a16:creationId xmlns:a16="http://schemas.microsoft.com/office/drawing/2014/main" id="{B2765DE1-5CCD-4910-8476-EB6E2FF537CC}"/>
              </a:ext>
            </a:extLst>
          </p:cNvPr>
          <p:cNvSpPr/>
          <p:nvPr/>
        </p:nvSpPr>
        <p:spPr>
          <a:xfrm>
            <a:off x="10172700" y="19326460"/>
            <a:ext cx="45719" cy="8650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низ 27">
            <a:extLst>
              <a:ext uri="{FF2B5EF4-FFF2-40B4-BE49-F238E27FC236}">
                <a16:creationId xmlns:a16="http://schemas.microsoft.com/office/drawing/2014/main" id="{95DAC2AC-5742-4049-86A2-E928FB22C05B}"/>
              </a:ext>
            </a:extLst>
          </p:cNvPr>
          <p:cNvSpPr/>
          <p:nvPr/>
        </p:nvSpPr>
        <p:spPr>
          <a:xfrm>
            <a:off x="10172700" y="22616387"/>
            <a:ext cx="45719" cy="103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трелка: вниз 32">
            <a:extLst>
              <a:ext uri="{FF2B5EF4-FFF2-40B4-BE49-F238E27FC236}">
                <a16:creationId xmlns:a16="http://schemas.microsoft.com/office/drawing/2014/main" id="{6071A923-2A70-4B99-8557-189B4EF522C4}"/>
              </a:ext>
            </a:extLst>
          </p:cNvPr>
          <p:cNvSpPr/>
          <p:nvPr/>
        </p:nvSpPr>
        <p:spPr>
          <a:xfrm>
            <a:off x="16077728" y="43265906"/>
            <a:ext cx="45719" cy="6852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a:extLst>
              <a:ext uri="{FF2B5EF4-FFF2-40B4-BE49-F238E27FC236}">
                <a16:creationId xmlns:a16="http://schemas.microsoft.com/office/drawing/2014/main" id="{C75DF590-1516-44AB-B9A5-B5507A7AF1F4}"/>
              </a:ext>
            </a:extLst>
          </p:cNvPr>
          <p:cNvSpPr/>
          <p:nvPr/>
        </p:nvSpPr>
        <p:spPr>
          <a:xfrm flipH="1">
            <a:off x="4449278" y="36611920"/>
            <a:ext cx="91437" cy="6054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a:extLst>
              <a:ext uri="{FF2B5EF4-FFF2-40B4-BE49-F238E27FC236}">
                <a16:creationId xmlns:a16="http://schemas.microsoft.com/office/drawing/2014/main" id="{37CFA3E3-11EF-43E8-AA7E-632302631A84}"/>
              </a:ext>
            </a:extLst>
          </p:cNvPr>
          <p:cNvSpPr/>
          <p:nvPr/>
        </p:nvSpPr>
        <p:spPr>
          <a:xfrm>
            <a:off x="4506164" y="39709022"/>
            <a:ext cx="45720" cy="233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Стрелка: вниз 37">
            <a:extLst>
              <a:ext uri="{FF2B5EF4-FFF2-40B4-BE49-F238E27FC236}">
                <a16:creationId xmlns:a16="http://schemas.microsoft.com/office/drawing/2014/main" id="{DE353881-F4C6-45B5-ABE0-6C80C2D306E6}"/>
              </a:ext>
            </a:extLst>
          </p:cNvPr>
          <p:cNvSpPr/>
          <p:nvPr/>
        </p:nvSpPr>
        <p:spPr>
          <a:xfrm flipH="1" flipV="1">
            <a:off x="4586432" y="45563910"/>
            <a:ext cx="45719" cy="3650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трелка: вниз 40">
            <a:extLst>
              <a:ext uri="{FF2B5EF4-FFF2-40B4-BE49-F238E27FC236}">
                <a16:creationId xmlns:a16="http://schemas.microsoft.com/office/drawing/2014/main" id="{23AE8F03-CEF2-4803-8FB0-434E113CBDE5}"/>
              </a:ext>
            </a:extLst>
          </p:cNvPr>
          <p:cNvSpPr/>
          <p:nvPr/>
        </p:nvSpPr>
        <p:spPr>
          <a:xfrm rot="5400000">
            <a:off x="5072095" y="25595805"/>
            <a:ext cx="45719" cy="1245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низ 41">
            <a:extLst>
              <a:ext uri="{FF2B5EF4-FFF2-40B4-BE49-F238E27FC236}">
                <a16:creationId xmlns:a16="http://schemas.microsoft.com/office/drawing/2014/main" id="{2382AEB2-DFE4-425A-AF5B-E5C05C9B3D3E}"/>
              </a:ext>
            </a:extLst>
          </p:cNvPr>
          <p:cNvSpPr/>
          <p:nvPr/>
        </p:nvSpPr>
        <p:spPr>
          <a:xfrm>
            <a:off x="4449277" y="26241483"/>
            <a:ext cx="45719" cy="2768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трелка: вправо 42">
            <a:extLst>
              <a:ext uri="{FF2B5EF4-FFF2-40B4-BE49-F238E27FC236}">
                <a16:creationId xmlns:a16="http://schemas.microsoft.com/office/drawing/2014/main" id="{F47905F9-5029-4CFB-BC4C-C6D3C870C9F6}"/>
              </a:ext>
            </a:extLst>
          </p:cNvPr>
          <p:cNvSpPr/>
          <p:nvPr/>
        </p:nvSpPr>
        <p:spPr>
          <a:xfrm>
            <a:off x="14813770" y="26218624"/>
            <a:ext cx="141441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Стрелка: вниз 43">
            <a:extLst>
              <a:ext uri="{FF2B5EF4-FFF2-40B4-BE49-F238E27FC236}">
                <a16:creationId xmlns:a16="http://schemas.microsoft.com/office/drawing/2014/main" id="{2BA274C7-A709-495D-9779-631D2489CD12}"/>
              </a:ext>
            </a:extLst>
          </p:cNvPr>
          <p:cNvSpPr/>
          <p:nvPr/>
        </p:nvSpPr>
        <p:spPr>
          <a:xfrm flipH="1">
            <a:off x="16228181" y="26264344"/>
            <a:ext cx="45720" cy="11284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трелка: вниз 44">
            <a:extLst>
              <a:ext uri="{FF2B5EF4-FFF2-40B4-BE49-F238E27FC236}">
                <a16:creationId xmlns:a16="http://schemas.microsoft.com/office/drawing/2014/main" id="{F959A653-6FEF-4092-AD16-B4E9ECFD2A68}"/>
              </a:ext>
            </a:extLst>
          </p:cNvPr>
          <p:cNvSpPr/>
          <p:nvPr/>
        </p:nvSpPr>
        <p:spPr>
          <a:xfrm>
            <a:off x="10195559" y="16702771"/>
            <a:ext cx="45719" cy="9831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50">
            <a:extLst>
              <a:ext uri="{FF2B5EF4-FFF2-40B4-BE49-F238E27FC236}">
                <a16:creationId xmlns:a16="http://schemas.microsoft.com/office/drawing/2014/main" id="{1E38F44B-AE35-476A-A20C-49B0BAEC66EB}"/>
              </a:ext>
            </a:extLst>
          </p:cNvPr>
          <p:cNvSpPr/>
          <p:nvPr/>
        </p:nvSpPr>
        <p:spPr>
          <a:xfrm rot="10800000">
            <a:off x="10241278" y="16655358"/>
            <a:ext cx="1025436" cy="47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51">
            <a:extLst>
              <a:ext uri="{FF2B5EF4-FFF2-40B4-BE49-F238E27FC236}">
                <a16:creationId xmlns:a16="http://schemas.microsoft.com/office/drawing/2014/main" id="{C3499973-C509-4348-BA77-31F20C6EA8EF}"/>
              </a:ext>
            </a:extLst>
          </p:cNvPr>
          <p:cNvSpPr/>
          <p:nvPr/>
        </p:nvSpPr>
        <p:spPr>
          <a:xfrm>
            <a:off x="25505228" y="16918105"/>
            <a:ext cx="510551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Стрелка: вниз 52">
            <a:extLst>
              <a:ext uri="{FF2B5EF4-FFF2-40B4-BE49-F238E27FC236}">
                <a16:creationId xmlns:a16="http://schemas.microsoft.com/office/drawing/2014/main" id="{646BB351-C4A7-4055-A91E-36EB5F12004A}"/>
              </a:ext>
            </a:extLst>
          </p:cNvPr>
          <p:cNvSpPr/>
          <p:nvPr/>
        </p:nvSpPr>
        <p:spPr>
          <a:xfrm flipH="1">
            <a:off x="30656463" y="28659909"/>
            <a:ext cx="127590" cy="419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Стрелка: вниз 53">
            <a:extLst>
              <a:ext uri="{FF2B5EF4-FFF2-40B4-BE49-F238E27FC236}">
                <a16:creationId xmlns:a16="http://schemas.microsoft.com/office/drawing/2014/main" id="{9AD41E40-2D62-44C6-A0E5-8F0885B698B8}"/>
              </a:ext>
            </a:extLst>
          </p:cNvPr>
          <p:cNvSpPr/>
          <p:nvPr/>
        </p:nvSpPr>
        <p:spPr>
          <a:xfrm>
            <a:off x="30656463" y="33488393"/>
            <a:ext cx="45719" cy="1201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низ 54">
            <a:extLst>
              <a:ext uri="{FF2B5EF4-FFF2-40B4-BE49-F238E27FC236}">
                <a16:creationId xmlns:a16="http://schemas.microsoft.com/office/drawing/2014/main" id="{4E8CCB51-E239-4322-BB4E-0B1116F25677}"/>
              </a:ext>
            </a:extLst>
          </p:cNvPr>
          <p:cNvSpPr/>
          <p:nvPr/>
        </p:nvSpPr>
        <p:spPr>
          <a:xfrm>
            <a:off x="30586679" y="16918106"/>
            <a:ext cx="45719" cy="767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a:extLst>
              <a:ext uri="{FF2B5EF4-FFF2-40B4-BE49-F238E27FC236}">
                <a16:creationId xmlns:a16="http://schemas.microsoft.com/office/drawing/2014/main" id="{1645688B-BF26-49E0-B10A-0BE80773A748}"/>
              </a:ext>
            </a:extLst>
          </p:cNvPr>
          <p:cNvSpPr/>
          <p:nvPr/>
        </p:nvSpPr>
        <p:spPr>
          <a:xfrm>
            <a:off x="11069070" y="43951134"/>
            <a:ext cx="10074730" cy="31983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a:t>
            </a:r>
          </a:p>
        </p:txBody>
      </p:sp>
      <p:sp>
        <p:nvSpPr>
          <p:cNvPr id="15" name="Стрелка: вниз 14">
            <a:extLst>
              <a:ext uri="{FF2B5EF4-FFF2-40B4-BE49-F238E27FC236}">
                <a16:creationId xmlns:a16="http://schemas.microsoft.com/office/drawing/2014/main" id="{9D4A2C88-0CD3-46B2-8BD9-1820BFC81D03}"/>
              </a:ext>
            </a:extLst>
          </p:cNvPr>
          <p:cNvSpPr/>
          <p:nvPr/>
        </p:nvSpPr>
        <p:spPr>
          <a:xfrm flipH="1">
            <a:off x="16146311" y="47149452"/>
            <a:ext cx="45719" cy="4496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a:extLst>
              <a:ext uri="{FF2B5EF4-FFF2-40B4-BE49-F238E27FC236}">
                <a16:creationId xmlns:a16="http://schemas.microsoft.com/office/drawing/2014/main" id="{0125DF06-9DA5-4F0B-A8F6-8E52662A2C73}"/>
              </a:ext>
            </a:extLst>
          </p:cNvPr>
          <p:cNvSpPr/>
          <p:nvPr/>
        </p:nvSpPr>
        <p:spPr>
          <a:xfrm>
            <a:off x="1143001" y="32602028"/>
            <a:ext cx="7334795" cy="3977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10 дней со дня принятия решения)</a:t>
            </a:r>
          </a:p>
        </p:txBody>
      </p:sp>
      <p:sp>
        <p:nvSpPr>
          <p:cNvPr id="19" name="Стрелка: вниз 18">
            <a:extLst>
              <a:ext uri="{FF2B5EF4-FFF2-40B4-BE49-F238E27FC236}">
                <a16:creationId xmlns:a16="http://schemas.microsoft.com/office/drawing/2014/main" id="{1E202DDB-268C-49EF-AC93-E6487E12A837}"/>
              </a:ext>
            </a:extLst>
          </p:cNvPr>
          <p:cNvSpPr/>
          <p:nvPr/>
        </p:nvSpPr>
        <p:spPr>
          <a:xfrm flipH="1">
            <a:off x="4403558" y="31963930"/>
            <a:ext cx="45719" cy="595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a:extLst>
              <a:ext uri="{FF2B5EF4-FFF2-40B4-BE49-F238E27FC236}">
                <a16:creationId xmlns:a16="http://schemas.microsoft.com/office/drawing/2014/main" id="{357D43C4-E154-4C07-BD7C-CF72205E2276}"/>
              </a:ext>
            </a:extLst>
          </p:cNvPr>
          <p:cNvSpPr/>
          <p:nvPr/>
        </p:nvSpPr>
        <p:spPr>
          <a:xfrm rot="10800000">
            <a:off x="9429362" y="36312177"/>
            <a:ext cx="91439" cy="54754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24">
            <a:extLst>
              <a:ext uri="{FF2B5EF4-FFF2-40B4-BE49-F238E27FC236}">
                <a16:creationId xmlns:a16="http://schemas.microsoft.com/office/drawing/2014/main" id="{B4374ED7-6D4A-4AF1-AFD8-0605CDA39993}"/>
              </a:ext>
            </a:extLst>
          </p:cNvPr>
          <p:cNvSpPr/>
          <p:nvPr/>
        </p:nvSpPr>
        <p:spPr>
          <a:xfrm>
            <a:off x="9499827" y="36249428"/>
            <a:ext cx="1526556" cy="1254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низ 25">
            <a:extLst>
              <a:ext uri="{FF2B5EF4-FFF2-40B4-BE49-F238E27FC236}">
                <a16:creationId xmlns:a16="http://schemas.microsoft.com/office/drawing/2014/main" id="{627ADC15-93BB-4783-AA9A-3BABAE67173A}"/>
              </a:ext>
            </a:extLst>
          </p:cNvPr>
          <p:cNvSpPr/>
          <p:nvPr/>
        </p:nvSpPr>
        <p:spPr>
          <a:xfrm>
            <a:off x="4586432" y="42924550"/>
            <a:ext cx="45719" cy="6852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9" y="10920549"/>
            <a:ext cx="32196504" cy="15544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 Требования к участникам отбора, которым должен соответствовать участник отбора на дату подачи заявки на участие в отборе:</a:t>
            </a:r>
          </a:p>
          <a:p>
            <a:pPr algn="ctr"/>
            <a:r>
              <a:rPr lang="ru-RU" sz="3200" dirty="0">
                <a:latin typeface="Times New Roman" panose="02020603050405020304" pitchFamily="18" charset="0"/>
                <a:cs typeface="Times New Roman" panose="02020603050405020304" pitchFamily="18" charset="0"/>
              </a:rPr>
              <a:t>1)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в сумме, превышающей 10 тыс. рублей;</a:t>
            </a:r>
          </a:p>
          <a:p>
            <a:pPr algn="ctr"/>
            <a:r>
              <a:rPr lang="ru-RU" sz="3200" dirty="0">
                <a:latin typeface="Times New Roman" panose="02020603050405020304" pitchFamily="18" charset="0"/>
                <a:cs typeface="Times New Roman" panose="02020603050405020304" pitchFamily="18" charset="0"/>
              </a:rPr>
              <a:t>2)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dirty="0">
                <a:latin typeface="Times New Roman" panose="02020603050405020304" pitchFamily="18" charset="0"/>
                <a:cs typeface="Times New Roman" panose="02020603050405020304" pitchFamily="18" charset="0"/>
              </a:rPr>
              <a:t>3)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dirty="0">
                <a:latin typeface="Times New Roman" panose="02020603050405020304" pitchFamily="18" charset="0"/>
                <a:cs typeface="Times New Roman" panose="02020603050405020304" pitchFamily="18" charset="0"/>
              </a:rPr>
              <a:t>4)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dirty="0">
                <a:latin typeface="Times New Roman" panose="02020603050405020304" pitchFamily="18" charset="0"/>
                <a:cs typeface="Times New Roman" panose="02020603050405020304" pitchFamily="18" charset="0"/>
              </a:rPr>
              <a:t>5)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являются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dirty="0">
                <a:latin typeface="Times New Roman" panose="02020603050405020304" pitchFamily="18" charset="0"/>
                <a:cs typeface="Times New Roman" panose="02020603050405020304" pitchFamily="18" charset="0"/>
              </a:rPr>
              <a:t>6) участник отбора не получает средства из бюджета Воронежской области на основании иных нормативных правовых актов Воронежской области на цели, установленные пунктом 3  Порядка, и не является или ранее не являлся получателем средств финансовой поддержки (за исключением социальных выплат и выплат на организацию начального этапа предпринимательской деятельности), субсидий или грантов, а также гранта на поддержку начинающего фермера в рамках Государственной программы развития сельского хозяйства и регулирования рынков сельскохозяйственной продукции, сырья и продовольствия, утвержденной Постановлением Правительства Российской Федерации от 14.07.2012 № 717 «О Государственной программе развития сельского хозяйства и регулирования рынков сельскохозяйственной продукции, сырья и продовольствия»;</a:t>
            </a:r>
          </a:p>
          <a:p>
            <a:pPr algn="ctr"/>
            <a:r>
              <a:rPr lang="ru-RU" sz="3200" dirty="0">
                <a:latin typeface="Times New Roman" panose="02020603050405020304" pitchFamily="18" charset="0"/>
                <a:cs typeface="Times New Roman" panose="02020603050405020304" pitchFamily="18" charset="0"/>
              </a:rPr>
              <a:t>7) участник отбора - крестьянское (фермерское) хозяйство или индивидуальный предприниматель, основным видом деятельности которых является производство и (или) переработка сельскохозяйственной продукции, зарегистрированы на сельской территории или на территории сельской агломерации Воронежской области в текущем финансовом году;</a:t>
            </a:r>
          </a:p>
          <a:p>
            <a:pPr algn="ctr"/>
            <a:r>
              <a:rPr lang="ru-RU" sz="3200" dirty="0">
                <a:latin typeface="Times New Roman" panose="02020603050405020304" pitchFamily="18" charset="0"/>
                <a:cs typeface="Times New Roman" panose="02020603050405020304" pitchFamily="18" charset="0"/>
              </a:rPr>
              <a:t>участник отбора - гражданин Российской Федерации, зарегистрированный на сельской территории или на территории сельской агломерации Воронежской области, обязующийся в срок, не превышающий 30 календарных дней после объявления его победителем по результатам конкурсного отбора, осуществить государственную регистрацию крестьянского (фермерского) хозяйства или зарегистрироваться как индивидуальный предприниматель в органах Федеральной налоговой службы;</a:t>
            </a:r>
          </a:p>
          <a:p>
            <a:pPr algn="ctr"/>
            <a:r>
              <a:rPr lang="ru-RU" sz="3200" dirty="0">
                <a:latin typeface="Times New Roman" panose="02020603050405020304" pitchFamily="18" charset="0"/>
                <a:cs typeface="Times New Roman" panose="02020603050405020304" pitchFamily="18" charset="0"/>
              </a:rPr>
              <a:t>8) участник отбора в случае использования средств Гранта на реализацию проекта создания и (или) развития хозяйства, предусматривающего использование части средств Гранта на цели формирования неделимого фонда сельскохозяйственного потребительского кооператива, должен являться членом данного кооператива.</a:t>
            </a:r>
          </a:p>
          <a:p>
            <a:pPr algn="ct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8" y="27641006"/>
            <a:ext cx="32196505" cy="226248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Участник отбора одновременно с представлением заявки представляет в Департамент следующие документы:</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1) согласие на обработку персональных данных, в том числе согласие на публикацию в сети Интернет информации об участнике отбора, о подаваемой им заявке, иной информации об участнике отбора, связанной с проведением конкурсного отбора, по форме, утвержденной приказом Департамента;</a:t>
            </a:r>
          </a:p>
          <a:p>
            <a:pPr algn="ctr"/>
            <a:r>
              <a:rPr lang="ru-RU" sz="3200" dirty="0">
                <a:latin typeface="Times New Roman" panose="02020603050405020304" pitchFamily="18" charset="0"/>
                <a:cs typeface="Times New Roman" panose="02020603050405020304" pitchFamily="18" charset="0"/>
              </a:rPr>
              <a:t>2) копию документа, удостоверяющего личность гражданина Российской Федерации и место его регистрации; </a:t>
            </a:r>
            <a:endParaRPr lang="en-US"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3) копию страхового свидетельства обязательного пенсионного страхования (СНИЛС) участника отбора;</a:t>
            </a:r>
            <a:endParaRPr lang="en-US"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 4) план расходов Гранта с указанием наименований приобретаемого имущества, выполняемых работ, оказываемых услуг, их количества, цены, источников финансирования по форме согласно приложению № 2 к Порядку;</a:t>
            </a:r>
          </a:p>
          <a:p>
            <a:pPr algn="ctr"/>
            <a:r>
              <a:rPr lang="ru-RU" sz="3200" dirty="0">
                <a:latin typeface="Times New Roman" panose="02020603050405020304" pitchFamily="18" charset="0"/>
                <a:cs typeface="Times New Roman" panose="02020603050405020304" pitchFamily="18" charset="0"/>
              </a:rPr>
              <a:t>5) проект создания и (или) развития хозяйства - документ (бизнес-план) (далее - Проект), составленный по форме, определяемой Департаментом, в который включаются в том числе направления расходования Гранта, а также обязательство по принятию в году получения Гранта не менее 2 новых постоянных работников, если сумма Гранта составляет 2 млн рублей или более, и не менее 1 нового постоянного работника, если сумма Гранта составляет менее 2 млн рублей (при этом глава крестьянского (фермерского) хозяйства и (или) индивидуальный предприниматель учитываются в качестве новых постоянных работников), а также обязательство по сохранению созданных новых постоянных рабочих мест в течение 5 лет и по достижению плановых показателей деятельности, предусмотренных Соглашением. В состав плановых показателей деятельности включаются количество принятых новых постоянных работников, зарегистрированных в Пенсионном фонде Российской Федерации, и объем производства и реализации сельскохозяйственной продукции, выраженный в натуральных и денежных показателях;</a:t>
            </a:r>
          </a:p>
          <a:p>
            <a:pPr algn="ctr"/>
            <a:r>
              <a:rPr lang="ru-RU" sz="3200" dirty="0">
                <a:latin typeface="Times New Roman" panose="02020603050405020304" pitchFamily="18" charset="0"/>
                <a:cs typeface="Times New Roman" panose="02020603050405020304" pitchFamily="18" charset="0"/>
              </a:rPr>
              <a:t>6) копию сметы затрат на строительство, реконструкцию, капитальный ремонт или модернизацию объектов для производства, хранения и переработки сельскохозяйственной продукции (в случае если строительство, реконструкция, капитальный ремонт или модернизация указанных объектов планируется с использованием средств Гранта);</a:t>
            </a:r>
          </a:p>
          <a:p>
            <a:pPr algn="ctr"/>
            <a:r>
              <a:rPr lang="ru-RU" sz="3200" dirty="0">
                <a:latin typeface="Times New Roman" panose="02020603050405020304" pitchFamily="18" charset="0"/>
                <a:cs typeface="Times New Roman" panose="02020603050405020304" pitchFamily="18" charset="0"/>
              </a:rPr>
              <a:t>7) копии документов, подтверждающих наличие у участника отбора на праве собственности или ином законном основании объектов для производства, хранения и переработки сельскохозяйственной продукции, реконструкция, капитальный ремонт или модернизация которых планируется с использованием средств Гранта (за исключением случаев, когда указанные объекты планируется приобрести с использованием средств Гранта);</a:t>
            </a:r>
          </a:p>
          <a:p>
            <a:pPr algn="ctr"/>
            <a:r>
              <a:rPr lang="ru-RU" sz="3200" dirty="0">
                <a:latin typeface="Times New Roman" panose="02020603050405020304" pitchFamily="18" charset="0"/>
                <a:cs typeface="Times New Roman" panose="02020603050405020304" pitchFamily="18" charset="0"/>
              </a:rPr>
              <a:t>8) справку (сведения) налогового органа об отсутствии у участника отбора на дату подачи заявки неисполненной обязанности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в сумме, превышающей 10 тыс. рублей (при выявлении Департаментом у участника отбора наличия задолженности);</a:t>
            </a:r>
          </a:p>
          <a:p>
            <a:pPr algn="ctr"/>
            <a:r>
              <a:rPr lang="ru-RU" sz="3200" dirty="0">
                <a:latin typeface="Times New Roman" panose="02020603050405020304" pitchFamily="18" charset="0"/>
                <a:cs typeface="Times New Roman" panose="02020603050405020304" pitchFamily="18" charset="0"/>
              </a:rPr>
              <a:t>9)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dirty="0">
                <a:latin typeface="Times New Roman" panose="02020603050405020304" pitchFamily="18" charset="0"/>
                <a:cs typeface="Times New Roman" panose="02020603050405020304" pitchFamily="18" charset="0"/>
              </a:rPr>
              <a:t>10) два экземпляра описи документов, подписанных участником отбора, подаваемых для участия в конкурсном отборе, с указанием реквизитов и количества листов каждого документа.</a:t>
            </a:r>
          </a:p>
          <a:p>
            <a:pPr algn="ctr"/>
            <a:r>
              <a:rPr lang="ru-RU" sz="3200" dirty="0">
                <a:latin typeface="Times New Roman" panose="02020603050405020304" pitchFamily="18" charset="0"/>
                <a:cs typeface="Times New Roman" panose="02020603050405020304" pitchFamily="18" charset="0"/>
              </a:rPr>
              <a:t>Дополнительно участником отбора представляются (при использовании участником отбора средств Гранта на реализацию Проекта, предусматривающего использование части средств Гранта на цели формирования неделимого фонда сельскохозяйственного потребительского кооператива, членом которого он является) следующие документы:</a:t>
            </a:r>
          </a:p>
          <a:p>
            <a:pPr algn="ctr"/>
            <a:r>
              <a:rPr lang="ru-RU" sz="3200" dirty="0">
                <a:latin typeface="Times New Roman" panose="02020603050405020304" pitchFamily="18" charset="0"/>
                <a:cs typeface="Times New Roman" panose="02020603050405020304" pitchFamily="18" charset="0"/>
              </a:rPr>
              <a:t>- проект, предусматривающий использование сельскохозяйственным потребительским кооперативом части средств Гранта, полученных от участника отбора на цели формирования неделимого фонда данного кооператива, членом которого он является на период не менее 5 лет после получения Гранта, составленный по форме, утвержденной Департаментом;</a:t>
            </a:r>
          </a:p>
          <a:p>
            <a:pPr algn="ctr"/>
            <a:r>
              <a:rPr lang="ru-RU" sz="3200" dirty="0">
                <a:latin typeface="Times New Roman" panose="02020603050405020304" pitchFamily="18" charset="0"/>
                <a:cs typeface="Times New Roman" panose="02020603050405020304" pitchFamily="18" charset="0"/>
              </a:rPr>
              <a:t>- план расходов Гранта сельскохозяйственным потребительским кооперативом с указанием наименований приобретаемого имущества, выполняемых работ, оказываемых услуг, их количества, цены, источников финансирования по форме согласно приложению № 3 к Порядку;</a:t>
            </a:r>
          </a:p>
          <a:p>
            <a:pPr algn="ctr"/>
            <a:r>
              <a:rPr lang="ru-RU" sz="3200" dirty="0">
                <a:latin typeface="Times New Roman" panose="02020603050405020304" pitchFamily="18" charset="0"/>
                <a:cs typeface="Times New Roman" panose="02020603050405020304" pitchFamily="18" charset="0"/>
              </a:rPr>
              <a:t>- заверенные председателем сельскохозяйственного потребительского кооператива и скрепленные печатью (при наличии):</a:t>
            </a:r>
          </a:p>
          <a:p>
            <a:pPr algn="ctr"/>
            <a:r>
              <a:rPr lang="ru-RU" sz="3200" dirty="0">
                <a:latin typeface="Times New Roman" panose="02020603050405020304" pitchFamily="18" charset="0"/>
                <a:cs typeface="Times New Roman" panose="02020603050405020304" pitchFamily="18" charset="0"/>
              </a:rPr>
              <a:t>- копия документа, подтверждающего членство участника отбора в данном кооперативе;</a:t>
            </a:r>
          </a:p>
          <a:p>
            <a:pPr algn="ctr"/>
            <a:r>
              <a:rPr lang="ru-RU" sz="3200" dirty="0">
                <a:latin typeface="Times New Roman" panose="02020603050405020304" pitchFamily="18" charset="0"/>
                <a:cs typeface="Times New Roman" panose="02020603050405020304" pitchFamily="18" charset="0"/>
              </a:rPr>
              <a:t>- копия документа, подтверждающего полномочия председателя сельскохозяйственного потребительского кооператива;</a:t>
            </a:r>
          </a:p>
          <a:p>
            <a:pPr algn="ctr"/>
            <a:r>
              <a:rPr lang="ru-RU" sz="3200" dirty="0">
                <a:latin typeface="Times New Roman" panose="02020603050405020304" pitchFamily="18" charset="0"/>
                <a:cs typeface="Times New Roman" panose="02020603050405020304" pitchFamily="18" charset="0"/>
              </a:rPr>
              <a:t>- копия протокола общего собрания членов сельскохозяйственного потребительского кооператива, подтверждающего намерение реализовать Проект кооператива, в том числе за счет вносимых участником отбора взносов в неделимый фонд кооператива в соответствии с планом расходов Гранта сельскохозяйственным потребительским кооперативом;</a:t>
            </a:r>
          </a:p>
          <a:p>
            <a:pPr algn="ctr"/>
            <a:r>
              <a:rPr lang="ru-RU" sz="3200" dirty="0">
                <a:latin typeface="Times New Roman" panose="02020603050405020304" pitchFamily="18" charset="0"/>
                <a:cs typeface="Times New Roman" panose="02020603050405020304" pitchFamily="18" charset="0"/>
              </a:rPr>
              <a:t>- обязательство сельскохозяйственного потребительского кооператива об осуществлении своей деятельности в течение 5 лет со дня получения части средств Гранта, направляемой на цели формирования неделимого фонда, и представлении в течение 5 лет со дня получения Гранта участником отбора и части средств Гранта сельскохозяйственным потребительским кооперативом в Департамент отчетности о результатах своей деятельности по форме и в срок, установленные Департаментом.</a:t>
            </a:r>
          </a:p>
          <a:p>
            <a:pPr algn="ctr"/>
            <a:r>
              <a:rPr lang="ru-RU" sz="3200" dirty="0">
                <a:latin typeface="Times New Roman" panose="02020603050405020304" pitchFamily="18" charset="0"/>
                <a:cs typeface="Times New Roman" panose="02020603050405020304" pitchFamily="18" charset="0"/>
              </a:rPr>
              <a:t>Документы, представленные в Департамент, подлежат внесению в опись, а копии заверяются участником отбора.</a:t>
            </a:r>
          </a:p>
          <a:p>
            <a:pPr algn="ct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8" y="4176128"/>
            <a:ext cx="32196504" cy="5255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субсидии является  оказание поддержки хозяйствам путем финансового обеспечения затрат, связанных с реализацией проекта создания и (или) развития хозяйства в рамках реализации регионального проекта «Акселерация субъектов малого и среднего предпринимательства», обеспечивающего достижение целей, показателей и результатов федерального проекта «Акселерация субъектов малого и среднего предпринимательства», входящего в состав национального проекта «Малое и среднее предпринимательство и поддержка индивидуальной предпринимательской инициативы», в соответствии с государственной программой Воронежской области «Развитие сельского хозяйства, производства пищевых продуктов и инфраструктуры агропродовольственного рынка», утвержденной постановлением правительства Воронежской области от 13.12.2013 № 1088 «Об утверждении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a:t>
            </a:r>
          </a:p>
          <a:p>
            <a:pPr algn="ctr"/>
            <a:r>
              <a:rPr lang="ru-RU" sz="3200" dirty="0">
                <a:latin typeface="Times New Roman" panose="02020603050405020304" pitchFamily="18" charset="0"/>
                <a:cs typeface="Times New Roman" panose="02020603050405020304" pitchFamily="18" charset="0"/>
              </a:rPr>
              <a:t>Для получателей субсидии, использующих право на освобождение от исполнения обязанностей налогоплательщика, связанных с исчислением и уплатой налога на добавленную стоимость, возмещение части затрат осуществляется исходя из суммы расходов на приобретение товаров (работ, услуг), включая сумму налога на добавленную стоимость.</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1333</TotalTime>
  <Words>2303</Words>
  <Application>Microsoft Office PowerPoint</Application>
  <PresentationFormat>Произвольный</PresentationFormat>
  <Paragraphs>96</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Копылова Татьяна Юрьевна</cp:lastModifiedBy>
  <cp:revision>90</cp:revision>
  <cp:lastPrinted>2021-08-11T09:50:44Z</cp:lastPrinted>
  <dcterms:created xsi:type="dcterms:W3CDTF">2021-08-10T14:20:26Z</dcterms:created>
  <dcterms:modified xsi:type="dcterms:W3CDTF">2021-09-23T08:31:26Z</dcterms:modified>
</cp:coreProperties>
</file>