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36180713" cy="51120675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4660"/>
  </p:normalViewPr>
  <p:slideViewPr>
    <p:cSldViewPr snapToGrid="0">
      <p:cViewPr>
        <p:scale>
          <a:sx n="33" d="100"/>
          <a:sy n="33" d="100"/>
        </p:scale>
        <p:origin x="978" y="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13554" y="8366281"/>
            <a:ext cx="30753606" cy="17797568"/>
          </a:xfrm>
        </p:spPr>
        <p:txBody>
          <a:bodyPr anchor="b"/>
          <a:lstStyle>
            <a:lvl1pPr algn="ctr"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22589" y="26850192"/>
            <a:ext cx="27135535" cy="12342326"/>
          </a:xfrm>
        </p:spPr>
        <p:txBody>
          <a:bodyPr/>
          <a:lstStyle>
            <a:lvl1pPr marL="0" indent="0" algn="ctr">
              <a:buNone/>
              <a:defRPr sz="9496"/>
            </a:lvl1pPr>
            <a:lvl2pPr marL="1809049" indent="0" algn="ctr">
              <a:buNone/>
              <a:defRPr sz="7914"/>
            </a:lvl2pPr>
            <a:lvl3pPr marL="3618098" indent="0" algn="ctr">
              <a:buNone/>
              <a:defRPr sz="7122"/>
            </a:lvl3pPr>
            <a:lvl4pPr marL="5427147" indent="0" algn="ctr">
              <a:buNone/>
              <a:defRPr sz="6331"/>
            </a:lvl4pPr>
            <a:lvl5pPr marL="7236196" indent="0" algn="ctr">
              <a:buNone/>
              <a:defRPr sz="6331"/>
            </a:lvl5pPr>
            <a:lvl6pPr marL="9045245" indent="0" algn="ctr">
              <a:buNone/>
              <a:defRPr sz="6331"/>
            </a:lvl6pPr>
            <a:lvl7pPr marL="10854294" indent="0" algn="ctr">
              <a:buNone/>
              <a:defRPr sz="6331"/>
            </a:lvl7pPr>
            <a:lvl8pPr marL="12663343" indent="0" algn="ctr">
              <a:buNone/>
              <a:defRPr sz="6331"/>
            </a:lvl8pPr>
            <a:lvl9pPr marL="14472392" indent="0" algn="ctr">
              <a:buNone/>
              <a:defRPr sz="6331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23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047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891825" y="2721703"/>
            <a:ext cx="7801466" cy="4332240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487426" y="2721703"/>
            <a:ext cx="22952140" cy="4332240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684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18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8582" y="12744683"/>
            <a:ext cx="31205865" cy="21264777"/>
          </a:xfrm>
        </p:spPr>
        <p:txBody>
          <a:bodyPr anchor="b"/>
          <a:lstStyle>
            <a:lvl1pPr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68582" y="34210633"/>
            <a:ext cx="31205865" cy="11182644"/>
          </a:xfrm>
        </p:spPr>
        <p:txBody>
          <a:bodyPr/>
          <a:lstStyle>
            <a:lvl1pPr marL="0" indent="0">
              <a:buNone/>
              <a:defRPr sz="9496">
                <a:solidFill>
                  <a:schemeClr val="tx1"/>
                </a:solidFill>
              </a:defRPr>
            </a:lvl1pPr>
            <a:lvl2pPr marL="1809049" indent="0">
              <a:buNone/>
              <a:defRPr sz="7914">
                <a:solidFill>
                  <a:schemeClr val="tx1">
                    <a:tint val="75000"/>
                  </a:schemeClr>
                </a:solidFill>
              </a:defRPr>
            </a:lvl2pPr>
            <a:lvl3pPr marL="3618098" indent="0">
              <a:buNone/>
              <a:defRPr sz="7122">
                <a:solidFill>
                  <a:schemeClr val="tx1">
                    <a:tint val="75000"/>
                  </a:schemeClr>
                </a:solidFill>
              </a:defRPr>
            </a:lvl3pPr>
            <a:lvl4pPr marL="5427147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4pPr>
            <a:lvl5pPr marL="7236196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5pPr>
            <a:lvl6pPr marL="9045245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6pPr>
            <a:lvl7pPr marL="10854294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7pPr>
            <a:lvl8pPr marL="12663343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8pPr>
            <a:lvl9pPr marL="14472392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160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87424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316486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10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7" y="2721714"/>
            <a:ext cx="31205865" cy="9880968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2141" y="12531669"/>
            <a:ext cx="15306135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92141" y="18673247"/>
            <a:ext cx="15306135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316488" y="12531669"/>
            <a:ext cx="15381516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316488" y="18673247"/>
            <a:ext cx="15381516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384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6867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3294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1516" y="7360442"/>
            <a:ext cx="18316486" cy="36328813"/>
          </a:xfrm>
        </p:spPr>
        <p:txBody>
          <a:bodyPr/>
          <a:lstStyle>
            <a:lvl1pPr>
              <a:defRPr sz="12662"/>
            </a:lvl1pPr>
            <a:lvl2pPr>
              <a:defRPr sz="11079"/>
            </a:lvl2pPr>
            <a:lvl3pPr>
              <a:defRPr sz="9496"/>
            </a:lvl3pPr>
            <a:lvl4pPr>
              <a:defRPr sz="7914"/>
            </a:lvl4pPr>
            <a:lvl5pPr>
              <a:defRPr sz="7914"/>
            </a:lvl5pPr>
            <a:lvl6pPr>
              <a:defRPr sz="7914"/>
            </a:lvl6pPr>
            <a:lvl7pPr>
              <a:defRPr sz="7914"/>
            </a:lvl7pPr>
            <a:lvl8pPr>
              <a:defRPr sz="7914"/>
            </a:lvl8pPr>
            <a:lvl9pPr>
              <a:defRPr sz="7914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61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381516" y="7360442"/>
            <a:ext cx="18316486" cy="36328813"/>
          </a:xfrm>
        </p:spPr>
        <p:txBody>
          <a:bodyPr anchor="t"/>
          <a:lstStyle>
            <a:lvl1pPr marL="0" indent="0">
              <a:buNone/>
              <a:defRPr sz="12662"/>
            </a:lvl1pPr>
            <a:lvl2pPr marL="1809049" indent="0">
              <a:buNone/>
              <a:defRPr sz="11079"/>
            </a:lvl2pPr>
            <a:lvl3pPr marL="3618098" indent="0">
              <a:buNone/>
              <a:defRPr sz="9496"/>
            </a:lvl3pPr>
            <a:lvl4pPr marL="5427147" indent="0">
              <a:buNone/>
              <a:defRPr sz="7914"/>
            </a:lvl4pPr>
            <a:lvl5pPr marL="7236196" indent="0">
              <a:buNone/>
              <a:defRPr sz="7914"/>
            </a:lvl5pPr>
            <a:lvl6pPr marL="9045245" indent="0">
              <a:buNone/>
              <a:defRPr sz="7914"/>
            </a:lvl6pPr>
            <a:lvl7pPr marL="10854294" indent="0">
              <a:buNone/>
              <a:defRPr sz="7914"/>
            </a:lvl7pPr>
            <a:lvl8pPr marL="12663343" indent="0">
              <a:buNone/>
              <a:defRPr sz="7914"/>
            </a:lvl8pPr>
            <a:lvl9pPr marL="14472392" indent="0">
              <a:buNone/>
              <a:defRPr sz="7914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463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87424" y="2721714"/>
            <a:ext cx="31205865" cy="9880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87424" y="13608513"/>
            <a:ext cx="31205865" cy="32435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487424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984861" y="47381303"/>
            <a:ext cx="12210991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552629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2454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18098" rtl="0" eaLnBrk="1" latinLnBrk="0" hangingPunct="1">
        <a:lnSpc>
          <a:spcPct val="90000"/>
        </a:lnSpc>
        <a:spcBef>
          <a:spcPct val="0"/>
        </a:spcBef>
        <a:buNone/>
        <a:defRPr sz="174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04524" indent="-904524" algn="l" defTabSz="3618098" rtl="0" eaLnBrk="1" latinLnBrk="0" hangingPunct="1">
        <a:lnSpc>
          <a:spcPct val="90000"/>
        </a:lnSpc>
        <a:spcBef>
          <a:spcPts val="3957"/>
        </a:spcBef>
        <a:buFont typeface="Arial" panose="020B0604020202020204" pitchFamily="34" charset="0"/>
        <a:buChar char="•"/>
        <a:defRPr sz="11079" kern="1200">
          <a:solidFill>
            <a:schemeClr val="tx1"/>
          </a:solidFill>
          <a:latin typeface="+mn-lt"/>
          <a:ea typeface="+mn-ea"/>
          <a:cs typeface="+mn-cs"/>
        </a:defRPr>
      </a:lvl1pPr>
      <a:lvl2pPr marL="2713573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9496" kern="1200">
          <a:solidFill>
            <a:schemeClr val="tx1"/>
          </a:solidFill>
          <a:latin typeface="+mn-lt"/>
          <a:ea typeface="+mn-ea"/>
          <a:cs typeface="+mn-cs"/>
        </a:defRPr>
      </a:lvl2pPr>
      <a:lvl3pPr marL="4522622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914" kern="1200">
          <a:solidFill>
            <a:schemeClr val="tx1"/>
          </a:solidFill>
          <a:latin typeface="+mn-lt"/>
          <a:ea typeface="+mn-ea"/>
          <a:cs typeface="+mn-cs"/>
        </a:defRPr>
      </a:lvl3pPr>
      <a:lvl4pPr marL="6331671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8140720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949769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1758818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3567867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5376916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1pPr>
      <a:lvl2pPr marL="1809049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2pPr>
      <a:lvl3pPr marL="3618098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3pPr>
      <a:lvl4pPr marL="5427147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7236196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045245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0854294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2663343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4472392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238E63B-8A78-4834-89E9-8CC515CFC12A}"/>
              </a:ext>
            </a:extLst>
          </p:cNvPr>
          <p:cNvSpPr txBox="1"/>
          <p:nvPr/>
        </p:nvSpPr>
        <p:spPr>
          <a:xfrm>
            <a:off x="881743" y="705852"/>
            <a:ext cx="34755795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Блок-схема предоставления мер государственной поддержки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постановлением правительства Воронежской области от 19.10.2018 № 910 «Об утверждении Порядка предоставления субсидий из областного бюджета сельскохозяйственным товаропроизводителям (за исключением граждан, ведущих личное подсобное хозяйство), организациям агропромышленного комплекса независимо от их организационно-правовых форм и крестьянским (фермерским) хозяйствам, сельскохозяйственным потребительским кооперативам на возмещение части затрат на уплату процентов по инвестиционным кредитам (займам)»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Право на получение субсидии имеют сельскохозяйственные товаропроизводители (за исключением граждан, ведущих личное подсобное хозяйство), организации агропромышленного комплекса независимо от их организационно-правовой формы, крестьянские (фермерские) хозяйства, сельскохозяйственные потребительские кооперативы (далее - получатели субсидий, участники отбора, заемщики), поставленные на учет в налоговых органах Воронежской области, осуществляющие свою деятельность на территории Воронежской области и соответствующие на дату подачи заявки на участие в отборе  требованиям пункта 4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EA1BF4D-8027-418C-957C-253DAE49906F}"/>
              </a:ext>
            </a:extLst>
          </p:cNvPr>
          <p:cNvSpPr/>
          <p:nvPr/>
        </p:nvSpPr>
        <p:spPr>
          <a:xfrm>
            <a:off x="5000894" y="5791920"/>
            <a:ext cx="26484942" cy="172081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Объявление о проведении отбора размещается на Едином портале бюджетной системы Российской Федерации, а также в информационной системе "Портал Воронежской области в сети Интернет" на странице Департамента в срок не позднее 1 ноября текущего года</a:t>
            </a:r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5A91EA7F-9486-4D7D-A663-27381B9514E2}"/>
              </a:ext>
            </a:extLst>
          </p:cNvPr>
          <p:cNvSpPr/>
          <p:nvPr/>
        </p:nvSpPr>
        <p:spPr>
          <a:xfrm>
            <a:off x="4862514" y="7854768"/>
            <a:ext cx="26484943" cy="494755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получения субсидии получатель субсидии предоставляет в Департамент в срок, установленный Департаментом в объявлении о проведении отбора, заявку на участие в отборе по форме согласно приложению N 1 к настоящему Порядку с приложением документов, указанных в пункте 13 настоящего Порядка.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в любое время отозвать поданную заявку, внести изменения в поданную заявку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представить документы лично, через многофункциональный центр предоставления государственных и муниципальных услуг.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имеет право подать документы в электронном виде посредством использования системы подачи заявок на получение субсидии «Личный кабинет» (https://lk-apk.govvrn.ru/lk/auth). В случае подачи заявок с прилагаемыми документами в электронном виде посредством использования системы подачи заявок на получение субсидии «Личный кабинет» такие заявки и документы должны быть подписаны электронной подписью руководителя участника отбора.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id="{5A7CE8C5-C2FC-43A3-AC13-6A3BE2371AD5}"/>
              </a:ext>
            </a:extLst>
          </p:cNvPr>
          <p:cNvSpPr/>
          <p:nvPr/>
        </p:nvSpPr>
        <p:spPr>
          <a:xfrm>
            <a:off x="4862515" y="13323972"/>
            <a:ext cx="26484942" cy="9985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заявки Департаментом</a:t>
            </a:r>
          </a:p>
        </p:txBody>
      </p:sp>
      <p:sp>
        <p:nvSpPr>
          <p:cNvPr id="39" name="Прямоугольник 38">
            <a:extLst>
              <a:ext uri="{FF2B5EF4-FFF2-40B4-BE49-F238E27FC236}">
                <a16:creationId xmlns:a16="http://schemas.microsoft.com/office/drawing/2014/main" id="{6CACBCD1-C53C-45D8-8E96-FF73664A43CD}"/>
              </a:ext>
            </a:extLst>
          </p:cNvPr>
          <p:cNvSpPr/>
          <p:nvPr/>
        </p:nvSpPr>
        <p:spPr>
          <a:xfrm>
            <a:off x="4862515" y="17131485"/>
            <a:ext cx="26484942" cy="165893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течение 5 дней со дня принятия решения по результатам рассмотрения заявки на Едином портале, а также в информационной системе "Портал Воронежской области в сети Интернет" на странице Департамента размещается информация о результатах рассмотрения заявок</a:t>
            </a: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id="{AE144DF1-5D21-4D94-A4D4-AFA47B16202D}"/>
              </a:ext>
            </a:extLst>
          </p:cNvPr>
          <p:cNvSpPr/>
          <p:nvPr/>
        </p:nvSpPr>
        <p:spPr>
          <a:xfrm>
            <a:off x="4862515" y="20320703"/>
            <a:ext cx="18339059" cy="112853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заявки к рассмотрению </a:t>
            </a:r>
          </a:p>
        </p:txBody>
      </p:sp>
      <p:sp>
        <p:nvSpPr>
          <p:cNvPr id="47" name="Прямоугольник 46">
            <a:extLst>
              <a:ext uri="{FF2B5EF4-FFF2-40B4-BE49-F238E27FC236}">
                <a16:creationId xmlns:a16="http://schemas.microsoft.com/office/drawing/2014/main" id="{58CD2913-40E4-4780-AA6A-98DBD61F09F6}"/>
              </a:ext>
            </a:extLst>
          </p:cNvPr>
          <p:cNvSpPr/>
          <p:nvPr/>
        </p:nvSpPr>
        <p:spPr>
          <a:xfrm>
            <a:off x="25850942" y="20326337"/>
            <a:ext cx="7903027" cy="9515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Основания для отклонения заявки участника отбора на стадии рассмотрения и оценки заявок: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участника отбора требованиям, установленным в пункте 4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заявок и документов требованиям к заявкам участников отбора, установленным в объявлении о проведении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недостоверность представленной участником отбора информации, в том числе информации о месте нахождения и адресе юридического лица;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заявок.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B2B55505-E27A-4E34-A494-262DDEF2B122}"/>
              </a:ext>
            </a:extLst>
          </p:cNvPr>
          <p:cNvSpPr/>
          <p:nvPr/>
        </p:nvSpPr>
        <p:spPr>
          <a:xfrm>
            <a:off x="4862515" y="22020111"/>
            <a:ext cx="18339059" cy="29321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запрашивает самостоятельно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справку налогового органа об отсутствии у получателя субсидии просроченной задолженности по налоговым и иным обязательным платежам, выписку из Единого государственного реестра юридических лиц или Единого государственного реестра индивидуальных предпринимателей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003D915-ADFF-49BD-A6C3-4C493941A875}"/>
              </a:ext>
            </a:extLst>
          </p:cNvPr>
          <p:cNvSpPr/>
          <p:nvPr/>
        </p:nvSpPr>
        <p:spPr>
          <a:xfrm>
            <a:off x="4862515" y="26018834"/>
            <a:ext cx="18339060" cy="26588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рассматривает представленные документы и в срок, не превышающий 10 рабочих дней с даты регистрации заявки, принимает решение по результатам рассмотрения заявки о предоставлении субсидий либо отказе в ее предоставлении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должен быть проинформирован о принятом решении в течение 5 дней со дня его принятия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id="{E70B27A7-4ACA-47B9-8382-AB8A9E45309D}"/>
              </a:ext>
            </a:extLst>
          </p:cNvPr>
          <p:cNvSpPr/>
          <p:nvPr/>
        </p:nvSpPr>
        <p:spPr>
          <a:xfrm>
            <a:off x="13222275" y="30680916"/>
            <a:ext cx="10074730" cy="104502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Основаниями для отказа участнику отбора в предоставлении субсидий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документов требованиям, определенным в пункте 8 настоящего Порядка, или непредставление (представление не в полном объеме) указанных документов;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установление факта недостоверности представленной участником отбора информации;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невыполнение целей и условий предоставления субсидий, установленных настоящим Порядком;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отказ получателя субсидии от заключения Соглашения;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уклонение получателя субсидии от заключения Соглашения в сроки, установленные пунктом 36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отсутствие лимитов бюджетных обязательств на предоставление субсидии.</a:t>
            </a: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2A518B71-1668-4676-9EB8-6C261402CAC5}"/>
              </a:ext>
            </a:extLst>
          </p:cNvPr>
          <p:cNvSpPr/>
          <p:nvPr/>
        </p:nvSpPr>
        <p:spPr>
          <a:xfrm>
            <a:off x="4862514" y="30651419"/>
            <a:ext cx="7380514" cy="288887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Включение заемщиков в реестр получателей субсидий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субсидии определяется в соответствии с пунктом 30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id="{A356C87D-E8B7-482C-AC02-83CE0FB91788}"/>
              </a:ext>
            </a:extLst>
          </p:cNvPr>
          <p:cNvSpPr/>
          <p:nvPr/>
        </p:nvSpPr>
        <p:spPr>
          <a:xfrm>
            <a:off x="4862514" y="34840492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Соглашения о предоставлении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(10 рабочих дней с даты принятия решения о предоставлении субсидии) либо отказ участника отбора от заключения Соглашения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FC53CE01-5A27-4FB8-80D3-84B9352AE7C3}"/>
              </a:ext>
            </a:extLst>
          </p:cNvPr>
          <p:cNvSpPr/>
          <p:nvPr/>
        </p:nvSpPr>
        <p:spPr>
          <a:xfrm>
            <a:off x="4862514" y="38523989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 Департамент осуществляет перечисление субсидии участнику отбора единовременно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не позднее 10-го рабочего дня, следующего за днем принятия решения о предоставлении субсидий.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7" name="Прямоугольник 16">
            <a:extLst>
              <a:ext uri="{FF2B5EF4-FFF2-40B4-BE49-F238E27FC236}">
                <a16:creationId xmlns:a16="http://schemas.microsoft.com/office/drawing/2014/main" id="{6A82C3D3-0647-44E1-AE9B-1AB767185693}"/>
              </a:ext>
            </a:extLst>
          </p:cNvPr>
          <p:cNvSpPr/>
          <p:nvPr/>
        </p:nvSpPr>
        <p:spPr>
          <a:xfrm>
            <a:off x="4862514" y="42579844"/>
            <a:ext cx="7380514" cy="24918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Участники отбора представляют в Департамент в срок не позднее 15 января года, следующего за годом получения субсидии, отчет о достижении результата предоставления субсидии</a:t>
            </a:r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CC6F2314-8990-4D44-9F56-E912C885A20E}"/>
              </a:ext>
            </a:extLst>
          </p:cNvPr>
          <p:cNvSpPr/>
          <p:nvPr/>
        </p:nvSpPr>
        <p:spPr>
          <a:xfrm>
            <a:off x="4862514" y="14816674"/>
            <a:ext cx="26484943" cy="171078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 Департамент в день подачи заявки (уточненной заявки) 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 рассматривает представленные документы на предмет их соответствия установленным в объявлении о проведении отбора требованиям и в срок, не превышающий 10 рабочих дней, принимает решение о принятии заявки к рассмотрению либо об отклонении заявки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5" name="Прямая со стрелкой 14">
            <a:extLst>
              <a:ext uri="{FF2B5EF4-FFF2-40B4-BE49-F238E27FC236}">
                <a16:creationId xmlns:a16="http://schemas.microsoft.com/office/drawing/2014/main" id="{9A4370E6-84FD-4733-B549-CF73DFE7D79C}"/>
              </a:ext>
            </a:extLst>
          </p:cNvPr>
          <p:cNvCxnSpPr/>
          <p:nvPr/>
        </p:nvCxnSpPr>
        <p:spPr>
          <a:xfrm>
            <a:off x="28788852" y="18790422"/>
            <a:ext cx="0" cy="15302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>
            <a:extLst>
              <a:ext uri="{FF2B5EF4-FFF2-40B4-BE49-F238E27FC236}">
                <a16:creationId xmlns:a16="http://schemas.microsoft.com/office/drawing/2014/main" id="{C10FB4EE-1449-4A77-A5C6-722985F266E5}"/>
              </a:ext>
            </a:extLst>
          </p:cNvPr>
          <p:cNvCxnSpPr>
            <a:endCxn id="46" idx="0"/>
          </p:cNvCxnSpPr>
          <p:nvPr/>
        </p:nvCxnSpPr>
        <p:spPr>
          <a:xfrm>
            <a:off x="14032044" y="18790422"/>
            <a:ext cx="1" cy="15302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Прямая со стрелкой 28">
            <a:extLst>
              <a:ext uri="{FF2B5EF4-FFF2-40B4-BE49-F238E27FC236}">
                <a16:creationId xmlns:a16="http://schemas.microsoft.com/office/drawing/2014/main" id="{C63C824C-81C0-421F-B450-13B337D38D6D}"/>
              </a:ext>
            </a:extLst>
          </p:cNvPr>
          <p:cNvCxnSpPr>
            <a:stCxn id="46" idx="2"/>
          </p:cNvCxnSpPr>
          <p:nvPr/>
        </p:nvCxnSpPr>
        <p:spPr>
          <a:xfrm flipH="1">
            <a:off x="14032044" y="21449236"/>
            <a:ext cx="1" cy="5708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 стрелкой 30">
            <a:extLst>
              <a:ext uri="{FF2B5EF4-FFF2-40B4-BE49-F238E27FC236}">
                <a16:creationId xmlns:a16="http://schemas.microsoft.com/office/drawing/2014/main" id="{9555142B-EDA0-4067-BEF1-05806113961A}"/>
              </a:ext>
            </a:extLst>
          </p:cNvPr>
          <p:cNvCxnSpPr/>
          <p:nvPr/>
        </p:nvCxnSpPr>
        <p:spPr>
          <a:xfrm>
            <a:off x="14032044" y="25084194"/>
            <a:ext cx="0" cy="108425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Прямая со стрелкой 32">
            <a:extLst>
              <a:ext uri="{FF2B5EF4-FFF2-40B4-BE49-F238E27FC236}">
                <a16:creationId xmlns:a16="http://schemas.microsoft.com/office/drawing/2014/main" id="{AF6D2E98-9F04-4FA1-8BE6-0C4459EA2B17}"/>
              </a:ext>
            </a:extLst>
          </p:cNvPr>
          <p:cNvCxnSpPr>
            <a:endCxn id="11" idx="0"/>
          </p:cNvCxnSpPr>
          <p:nvPr/>
        </p:nvCxnSpPr>
        <p:spPr>
          <a:xfrm>
            <a:off x="8552771" y="28686661"/>
            <a:ext cx="0" cy="19647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Прямая со стрелкой 37">
            <a:extLst>
              <a:ext uri="{FF2B5EF4-FFF2-40B4-BE49-F238E27FC236}">
                <a16:creationId xmlns:a16="http://schemas.microsoft.com/office/drawing/2014/main" id="{D6778DEB-9583-430A-9660-9BFDBFB3F23E}"/>
              </a:ext>
            </a:extLst>
          </p:cNvPr>
          <p:cNvCxnSpPr/>
          <p:nvPr/>
        </p:nvCxnSpPr>
        <p:spPr>
          <a:xfrm flipH="1">
            <a:off x="18075728" y="28677648"/>
            <a:ext cx="29257" cy="20032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Прямая со стрелкой 53">
            <a:extLst>
              <a:ext uri="{FF2B5EF4-FFF2-40B4-BE49-F238E27FC236}">
                <a16:creationId xmlns:a16="http://schemas.microsoft.com/office/drawing/2014/main" id="{658B1486-2C0F-48FB-BEBD-114B8F2C5E32}"/>
              </a:ext>
            </a:extLst>
          </p:cNvPr>
          <p:cNvCxnSpPr>
            <a:stCxn id="11" idx="2"/>
          </p:cNvCxnSpPr>
          <p:nvPr/>
        </p:nvCxnSpPr>
        <p:spPr>
          <a:xfrm>
            <a:off x="8552771" y="33540293"/>
            <a:ext cx="0" cy="12707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 стрелкой 56">
            <a:extLst>
              <a:ext uri="{FF2B5EF4-FFF2-40B4-BE49-F238E27FC236}">
                <a16:creationId xmlns:a16="http://schemas.microsoft.com/office/drawing/2014/main" id="{B59B6570-9F96-4CE6-B58A-738C1F64B82D}"/>
              </a:ext>
            </a:extLst>
          </p:cNvPr>
          <p:cNvCxnSpPr>
            <a:cxnSpLocks/>
            <a:stCxn id="13" idx="2"/>
            <a:endCxn id="14" idx="0"/>
          </p:cNvCxnSpPr>
          <p:nvPr/>
        </p:nvCxnSpPr>
        <p:spPr>
          <a:xfrm>
            <a:off x="8552771" y="37812650"/>
            <a:ext cx="0" cy="7113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Прямая со стрелкой 59">
            <a:extLst>
              <a:ext uri="{FF2B5EF4-FFF2-40B4-BE49-F238E27FC236}">
                <a16:creationId xmlns:a16="http://schemas.microsoft.com/office/drawing/2014/main" id="{3F94AC05-9617-425A-92BF-34EE7CCA7F6E}"/>
              </a:ext>
            </a:extLst>
          </p:cNvPr>
          <p:cNvCxnSpPr>
            <a:cxnSpLocks/>
            <a:stCxn id="14" idx="2"/>
            <a:endCxn id="17" idx="0"/>
          </p:cNvCxnSpPr>
          <p:nvPr/>
        </p:nvCxnSpPr>
        <p:spPr>
          <a:xfrm>
            <a:off x="8552771" y="41496147"/>
            <a:ext cx="0" cy="10836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Прямая соединительная линия 61">
            <a:extLst>
              <a:ext uri="{FF2B5EF4-FFF2-40B4-BE49-F238E27FC236}">
                <a16:creationId xmlns:a16="http://schemas.microsoft.com/office/drawing/2014/main" id="{63C7A5BE-4AD8-4910-A6AE-E1F35169651A}"/>
              </a:ext>
            </a:extLst>
          </p:cNvPr>
          <p:cNvCxnSpPr>
            <a:stCxn id="13" idx="3"/>
          </p:cNvCxnSpPr>
          <p:nvPr/>
        </p:nvCxnSpPr>
        <p:spPr>
          <a:xfrm>
            <a:off x="12243028" y="36326571"/>
            <a:ext cx="979247" cy="429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6823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69B7055-C258-4481-B531-4DEC7FA90DD8}"/>
              </a:ext>
            </a:extLst>
          </p:cNvPr>
          <p:cNvSpPr/>
          <p:nvPr/>
        </p:nvSpPr>
        <p:spPr>
          <a:xfrm>
            <a:off x="2074989" y="10593138"/>
            <a:ext cx="32196504" cy="1588168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Право на получение субсидии имеют сельскохозяйственные товаропроизводители (за исключением граждан, ведущих личное подсобное хозяйство), организации агропромышленного комплекса независимо от их организационно-правовой формы, крестьянские (фермерские) хозяйства, сельскохозяйственные потребительские кооперативы (далее - получатели субсидий, участники отбора, заемщики), поставленные на учет в налоговых органах Воронежской области, осуществляющие свою деятельность на территории Воронежской области и соответствующие на дату подачи заявки на участие в отборе следующим требованиям: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а) у участника отбора должна отсутствовать неисполненная обязанность по уплате налогов, сборов, страховых взносов, пеней, штрафов, процентов, подлежащих уплате в соответствии с законодательством Российской Федерации о налогах и сборах;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б) у участника отбора должна отсутствовать просроченная задолженность по возврату в бюджет Воронежской области субсидий, бюджетных инвестиций, предоставленных в том числе в соответствии с иными правовыми актами, и иная просроченная (неурегулированная) задолженность по денежным обязательствам перед Воронежской областью;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в) участники отбора - юридические лица не должны находиться в процессе ликвидации, реорганизации (за исключением реорганизации в форме присоединения или преобразования при условии сохранения заемщиком статуса сельскохозяйственного товаропроизводителя), в отношении них не введена процедура банкротства, деятельность участника отбора не приостановлена в порядке, предусмотренном законодательством Российской Федерации, а участники отбора - индивидуальные предприниматели не должны прекратить деятельность в качестве индивидуального предпринимателя;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г) в реестре дисквалифицированных лиц отсутствуют сведения о дисквалифицированных руководителе, членах коллегиального исполнительного органа, лице, исполняющем функции единоличного исполнительного органа, или главном бухгалтере участника отбора, являющегося юридическим лицом, об индивидуальном предпринимателе, являющемся участником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д) участник отбора не должен являться иностранным юридическим лицом, а также российским юридическим лицом, в уставном (складочном) капитале которого доля участия иностранных юридических лиц, местом регистрации которых являются государство или территория, включенные в утвержденный Министерством финансов Российской Федерации перечень государств и территорий, предоставляющих льготный налоговый режим налогообложения и (или) не предусматривающих раскрытия и предоставления информации при проведении финансовых операций (офшорные зоны), в совокупности превышает 50 процентов;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е) участник отбора не должен получать средства из соответствующего бюджета в соответствии с правовым актом, на основании иных нормативных правовых актов на цели, указанные в пункте 2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ж) участник отбора заключил кредитный договор (договор займа) на реализацию инвестиционного проекта в соответствии с пунктом 2 настоящего Порядка.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B1927793-A2A3-45A7-84CB-FE8627632E21}"/>
              </a:ext>
            </a:extLst>
          </p:cNvPr>
          <p:cNvSpPr/>
          <p:nvPr/>
        </p:nvSpPr>
        <p:spPr>
          <a:xfrm>
            <a:off x="2074988" y="28354253"/>
            <a:ext cx="32196505" cy="1859029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 Для получения субсидии на возмещение части затрат по кредитным договорам (договорам займа), предусмотренным пунктом 25 настоящего Порядка, получатель субсидии предоставляет следующие документы: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а) после открытия ссудного счета для получения кредита (займа) (кредита в рамках кредитной линии):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заверенные кредитной организацией копии кредитного договора (договора займа);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платежного поручения (иных банковских документов) и выписки из ссудного счета заемщика о получении кредита (займа) (кредита в рамках кредитной линии) или документа, подтверждающего получение кредита (займа) (кредита в рамках кредитной линии) с отметкой системы "Клиент-банк", заверенные получателем субсидии (в случае отсутствия отметки системы "Клиент-банк" - заверенные кредитной организацией и получателем субсидии);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график погашения кредита (займа) (кредита в рамках кредитной линии) и уплаты процентов по нему;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документ с указанием номера счета заемщика, открытого ему в кредитной организации для получения средств из бюджета субъекта Российской Федерации;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б) после погашения процентов: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заявку;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расчет размера субсидий за период, указанный в заявке, в одном экземпляре согласно приложению N 2 к настоящему Порядку (для получателей субсидий, заключивших кредитные договоры (договоры займов) по кредитам (займам), предусмотренным подпунктом "а" пункта 25 настоящего Порядка, за исключением кредитов (займов), полученных на развитие мясного и молочного скотоводства; по кредитам (займам), предусмотренным подпунктами "б" и "в" пункта 25 настоящего Порядка, за исключением кредитов (займов), полученных по кредитным договорам (договорам займа), заключенным сельскохозяйственными товаропроизводителями (за исключением граждан, ведущих личное подсобное хозяйство, и сельскохозяйственных потребительских кооперативов), занимающимися производством молока и развитием мясного скотоводства; по кредитам (займам), предусмотренным подпунктом "г" пункта 25 настоящего Порядка, за исключением кредитов (займов), полученных на развитие мясного и молочного скотоводства, а также на развитие селекционно-семеноводческих центров в растениеводстве и селекционно-генетических центров в животноводстве);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расчет размера субсидий за период, указанный в заявке, в одном экземпляре согласно приложению N 3 к настоящему Порядку (для получателей субсидий, заключивших кредитные договоры (договоры займов) по кредитам (займам), предусмотренным подпунктом "а" пункта 25 настоящего Порядка, на развитие мясного и молочного скотоводства; по кредитам (займам), предусмотренным подпунктами "б" и "в" пункта 25 настоящего Порядка, полученным по кредитным договорам (договорам займа), заключенным сельскохозяйственными товаропроизводителями (за исключением граждан, ведущих личное подсобное хозяйство, и сельскохозяйственных потребительских кооперативов), занимающимися производством молока и развитием мясного скотоводства; по кредитам (займам), предусмотренным подпунктом "г" пункта 25 настоящего Порядка, полученным на развитие мясного и молочного скотоводства, а также на развитие селекционно-семеноводческих центров в растениеводстве и селекционно-генетических центров в животноводстве;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расчет размера субсидий за период, указанный в заявке, в одном экземпляре согласно приложению N 4 к настоящему Порядку (для получателей субсидии по кредиту (займу), полученному заемщиком в иностранной валюте);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платежных поручений (иных банковских документов), подтверждающих оплату процентов за период, указанный в заявке, заверенные кредитной организацией;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документов, подтверждающих целевое использование кредитных средств.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FF74AF0-9C9F-40D3-9EAA-8D13D1311498}"/>
              </a:ext>
            </a:extLst>
          </p:cNvPr>
          <p:cNvSpPr/>
          <p:nvPr/>
        </p:nvSpPr>
        <p:spPr>
          <a:xfrm>
            <a:off x="2074988" y="1799303"/>
            <a:ext cx="32196504" cy="424753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Целью предоставления субсидий является возмещение части затрат по кредитным договорам (договорам займа), заключенным на реализацию инвестиционных проектов, отобранных в порядке, установленном Министерством сельского хозяйства Российской Федерации до 31 декабря 2016 года включительно, а также инвестиционных проектов, реализация которых начата ранее 2010 года и которые не проходили процедуру отбора в соответствии с пунктом 15 настоящего Порядка, до дня полного погашения обязательств заемщика в соответствии с кредитным договором (договором займа) в рамках реализации государственной программы Воронежской области "Развитие сельского хозяйства, производства пищевых продуктов и инфраструктуры агропродовольственного рынка", утвержденной постановлением правительства Воронежской области от 13.12.2013 N 1088 "Об утверждении государственной программы Воронежской области "Развитие сельского хозяйства, производства пищевых продуктов и инфраструктуры агропродовольственного рынка»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40807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969</TotalTime>
  <Words>1843</Words>
  <Application>Microsoft Office PowerPoint</Application>
  <PresentationFormat>Произвольный</PresentationFormat>
  <Paragraphs>62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Светличный Максим Владимирович</dc:creator>
  <cp:lastModifiedBy>Мацнева Валентина Алексеевна</cp:lastModifiedBy>
  <cp:revision>75</cp:revision>
  <cp:lastPrinted>2021-09-29T07:35:23Z</cp:lastPrinted>
  <dcterms:created xsi:type="dcterms:W3CDTF">2021-08-10T14:20:26Z</dcterms:created>
  <dcterms:modified xsi:type="dcterms:W3CDTF">2021-09-29T08:39:54Z</dcterms:modified>
</cp:coreProperties>
</file>