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Lst>
  <p:sldSz cx="36180713" cy="51120675"/>
  <p:notesSz cx="6669088" cy="99266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p:scale>
          <a:sx n="33" d="100"/>
          <a:sy n="33" d="100"/>
        </p:scale>
        <p:origin x="1116" y="-27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2713554" y="8366281"/>
            <a:ext cx="30753606" cy="17797568"/>
          </a:xfrm>
        </p:spPr>
        <p:txBody>
          <a:bodyPr anchor="b"/>
          <a:lstStyle>
            <a:lvl1pPr algn="ctr">
              <a:defRPr sz="23741"/>
            </a:lvl1pPr>
          </a:lstStyle>
          <a:p>
            <a:r>
              <a:rPr lang="ru-RU"/>
              <a:t>Образец заголовка</a:t>
            </a:r>
            <a:endParaRPr lang="en-US" dirty="0"/>
          </a:p>
        </p:txBody>
      </p:sp>
      <p:sp>
        <p:nvSpPr>
          <p:cNvPr id="3" name="Subtitle 2"/>
          <p:cNvSpPr>
            <a:spLocks noGrp="1"/>
          </p:cNvSpPr>
          <p:nvPr>
            <p:ph type="subTitle" idx="1"/>
          </p:nvPr>
        </p:nvSpPr>
        <p:spPr>
          <a:xfrm>
            <a:off x="4522589" y="26850192"/>
            <a:ext cx="27135535" cy="12342326"/>
          </a:xfrm>
        </p:spPr>
        <p:txBody>
          <a:bodyPr/>
          <a:lstStyle>
            <a:lvl1pPr marL="0" indent="0" algn="ctr">
              <a:buNone/>
              <a:defRPr sz="9496"/>
            </a:lvl1pPr>
            <a:lvl2pPr marL="1809049" indent="0" algn="ctr">
              <a:buNone/>
              <a:defRPr sz="7914"/>
            </a:lvl2pPr>
            <a:lvl3pPr marL="3618098" indent="0" algn="ctr">
              <a:buNone/>
              <a:defRPr sz="7122"/>
            </a:lvl3pPr>
            <a:lvl4pPr marL="5427147" indent="0" algn="ctr">
              <a:buNone/>
              <a:defRPr sz="6331"/>
            </a:lvl4pPr>
            <a:lvl5pPr marL="7236196" indent="0" algn="ctr">
              <a:buNone/>
              <a:defRPr sz="6331"/>
            </a:lvl5pPr>
            <a:lvl6pPr marL="9045245" indent="0" algn="ctr">
              <a:buNone/>
              <a:defRPr sz="6331"/>
            </a:lvl6pPr>
            <a:lvl7pPr marL="10854294" indent="0" algn="ctr">
              <a:buNone/>
              <a:defRPr sz="6331"/>
            </a:lvl7pPr>
            <a:lvl8pPr marL="12663343" indent="0" algn="ctr">
              <a:buNone/>
              <a:defRPr sz="6331"/>
            </a:lvl8pPr>
            <a:lvl9pPr marL="14472392" indent="0" algn="ctr">
              <a:buNone/>
              <a:defRPr sz="6331"/>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151723734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69047313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25891825" y="2721703"/>
            <a:ext cx="7801466" cy="43322409"/>
          </a:xfrm>
        </p:spPr>
        <p:txBody>
          <a:bodyPr vert="eaVert"/>
          <a:lstStyle/>
          <a:p>
            <a:r>
              <a:rPr lang="ru-RU"/>
              <a:t>Образец заголовка</a:t>
            </a:r>
            <a:endParaRPr lang="en-US" dirty="0"/>
          </a:p>
        </p:txBody>
      </p:sp>
      <p:sp>
        <p:nvSpPr>
          <p:cNvPr id="3" name="Vertical Text Placeholder 2"/>
          <p:cNvSpPr>
            <a:spLocks noGrp="1"/>
          </p:cNvSpPr>
          <p:nvPr>
            <p:ph type="body" orient="vert" idx="1"/>
          </p:nvPr>
        </p:nvSpPr>
        <p:spPr>
          <a:xfrm>
            <a:off x="2487426" y="2721703"/>
            <a:ext cx="22952140" cy="43322409"/>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11196846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idx="1"/>
          </p:nvPr>
        </p:nvSpPr>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204181099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2468582" y="12744683"/>
            <a:ext cx="31205865" cy="21264777"/>
          </a:xfrm>
        </p:spPr>
        <p:txBody>
          <a:bodyPr anchor="b"/>
          <a:lstStyle>
            <a:lvl1pPr>
              <a:defRPr sz="23741"/>
            </a:lvl1pPr>
          </a:lstStyle>
          <a:p>
            <a:r>
              <a:rPr lang="ru-RU"/>
              <a:t>Образец заголовка</a:t>
            </a:r>
            <a:endParaRPr lang="en-US" dirty="0"/>
          </a:p>
        </p:txBody>
      </p:sp>
      <p:sp>
        <p:nvSpPr>
          <p:cNvPr id="3" name="Text Placeholder 2"/>
          <p:cNvSpPr>
            <a:spLocks noGrp="1"/>
          </p:cNvSpPr>
          <p:nvPr>
            <p:ph type="body" idx="1"/>
          </p:nvPr>
        </p:nvSpPr>
        <p:spPr>
          <a:xfrm>
            <a:off x="2468582" y="34210633"/>
            <a:ext cx="31205865" cy="11182644"/>
          </a:xfrm>
        </p:spPr>
        <p:txBody>
          <a:bodyPr/>
          <a:lstStyle>
            <a:lvl1pPr marL="0" indent="0">
              <a:buNone/>
              <a:defRPr sz="9496">
                <a:solidFill>
                  <a:schemeClr val="tx1"/>
                </a:solidFill>
              </a:defRPr>
            </a:lvl1pPr>
            <a:lvl2pPr marL="1809049" indent="0">
              <a:buNone/>
              <a:defRPr sz="7914">
                <a:solidFill>
                  <a:schemeClr val="tx1">
                    <a:tint val="75000"/>
                  </a:schemeClr>
                </a:solidFill>
              </a:defRPr>
            </a:lvl2pPr>
            <a:lvl3pPr marL="3618098" indent="0">
              <a:buNone/>
              <a:defRPr sz="7122">
                <a:solidFill>
                  <a:schemeClr val="tx1">
                    <a:tint val="75000"/>
                  </a:schemeClr>
                </a:solidFill>
              </a:defRPr>
            </a:lvl3pPr>
            <a:lvl4pPr marL="5427147" indent="0">
              <a:buNone/>
              <a:defRPr sz="6331">
                <a:solidFill>
                  <a:schemeClr val="tx1">
                    <a:tint val="75000"/>
                  </a:schemeClr>
                </a:solidFill>
              </a:defRPr>
            </a:lvl4pPr>
            <a:lvl5pPr marL="7236196" indent="0">
              <a:buNone/>
              <a:defRPr sz="6331">
                <a:solidFill>
                  <a:schemeClr val="tx1">
                    <a:tint val="75000"/>
                  </a:schemeClr>
                </a:solidFill>
              </a:defRPr>
            </a:lvl5pPr>
            <a:lvl6pPr marL="9045245" indent="0">
              <a:buNone/>
              <a:defRPr sz="6331">
                <a:solidFill>
                  <a:schemeClr val="tx1">
                    <a:tint val="75000"/>
                  </a:schemeClr>
                </a:solidFill>
              </a:defRPr>
            </a:lvl6pPr>
            <a:lvl7pPr marL="10854294" indent="0">
              <a:buNone/>
              <a:defRPr sz="6331">
                <a:solidFill>
                  <a:schemeClr val="tx1">
                    <a:tint val="75000"/>
                  </a:schemeClr>
                </a:solidFill>
              </a:defRPr>
            </a:lvl7pPr>
            <a:lvl8pPr marL="12663343" indent="0">
              <a:buNone/>
              <a:defRPr sz="6331">
                <a:solidFill>
                  <a:schemeClr val="tx1">
                    <a:tint val="75000"/>
                  </a:schemeClr>
                </a:solidFill>
              </a:defRPr>
            </a:lvl8pPr>
            <a:lvl9pPr marL="14472392" indent="0">
              <a:buNone/>
              <a:defRPr sz="6331">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319616041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sz="half" idx="1"/>
          </p:nvPr>
        </p:nvSpPr>
        <p:spPr>
          <a:xfrm>
            <a:off x="2487424" y="13608513"/>
            <a:ext cx="15376803" cy="32435599"/>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18316486" y="13608513"/>
            <a:ext cx="15376803" cy="32435599"/>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58ACCDC3-4D5A-4B21-B666-09C2D118AAEC}" type="datetimeFigureOut">
              <a:rPr lang="ru-RU" smtClean="0"/>
              <a:t>29.09.2021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4144101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Title 1"/>
          <p:cNvSpPr>
            <a:spLocks noGrp="1"/>
          </p:cNvSpPr>
          <p:nvPr>
            <p:ph type="title"/>
          </p:nvPr>
        </p:nvSpPr>
        <p:spPr>
          <a:xfrm>
            <a:off x="2492137" y="2721714"/>
            <a:ext cx="31205865" cy="9880968"/>
          </a:xfrm>
        </p:spPr>
        <p:txBody>
          <a:bodyPr/>
          <a:lstStyle/>
          <a:p>
            <a:r>
              <a:rPr lang="ru-RU"/>
              <a:t>Образец заголовка</a:t>
            </a:r>
            <a:endParaRPr lang="en-US" dirty="0"/>
          </a:p>
        </p:txBody>
      </p:sp>
      <p:sp>
        <p:nvSpPr>
          <p:cNvPr id="3" name="Text Placeholder 2"/>
          <p:cNvSpPr>
            <a:spLocks noGrp="1"/>
          </p:cNvSpPr>
          <p:nvPr>
            <p:ph type="body" idx="1"/>
          </p:nvPr>
        </p:nvSpPr>
        <p:spPr>
          <a:xfrm>
            <a:off x="2492141" y="12531669"/>
            <a:ext cx="15306135" cy="6141577"/>
          </a:xfrm>
        </p:spPr>
        <p:txBody>
          <a:bodyPr anchor="b"/>
          <a:lstStyle>
            <a:lvl1pPr marL="0" indent="0">
              <a:buNone/>
              <a:defRPr sz="9496" b="1"/>
            </a:lvl1pPr>
            <a:lvl2pPr marL="1809049" indent="0">
              <a:buNone/>
              <a:defRPr sz="7914" b="1"/>
            </a:lvl2pPr>
            <a:lvl3pPr marL="3618098" indent="0">
              <a:buNone/>
              <a:defRPr sz="7122" b="1"/>
            </a:lvl3pPr>
            <a:lvl4pPr marL="5427147" indent="0">
              <a:buNone/>
              <a:defRPr sz="6331" b="1"/>
            </a:lvl4pPr>
            <a:lvl5pPr marL="7236196" indent="0">
              <a:buNone/>
              <a:defRPr sz="6331" b="1"/>
            </a:lvl5pPr>
            <a:lvl6pPr marL="9045245" indent="0">
              <a:buNone/>
              <a:defRPr sz="6331" b="1"/>
            </a:lvl6pPr>
            <a:lvl7pPr marL="10854294" indent="0">
              <a:buNone/>
              <a:defRPr sz="6331" b="1"/>
            </a:lvl7pPr>
            <a:lvl8pPr marL="12663343" indent="0">
              <a:buNone/>
              <a:defRPr sz="6331" b="1"/>
            </a:lvl8pPr>
            <a:lvl9pPr marL="14472392" indent="0">
              <a:buNone/>
              <a:defRPr sz="6331" b="1"/>
            </a:lvl9pPr>
          </a:lstStyle>
          <a:p>
            <a:pPr lvl="0"/>
            <a:r>
              <a:rPr lang="ru-RU"/>
              <a:t>Образец текста</a:t>
            </a:r>
          </a:p>
        </p:txBody>
      </p:sp>
      <p:sp>
        <p:nvSpPr>
          <p:cNvPr id="4" name="Content Placeholder 3"/>
          <p:cNvSpPr>
            <a:spLocks noGrp="1"/>
          </p:cNvSpPr>
          <p:nvPr>
            <p:ph sz="half" idx="2"/>
          </p:nvPr>
        </p:nvSpPr>
        <p:spPr>
          <a:xfrm>
            <a:off x="2492141" y="18673247"/>
            <a:ext cx="15306135" cy="27465533"/>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18316488" y="12531669"/>
            <a:ext cx="15381516" cy="6141577"/>
          </a:xfrm>
        </p:spPr>
        <p:txBody>
          <a:bodyPr anchor="b"/>
          <a:lstStyle>
            <a:lvl1pPr marL="0" indent="0">
              <a:buNone/>
              <a:defRPr sz="9496" b="1"/>
            </a:lvl1pPr>
            <a:lvl2pPr marL="1809049" indent="0">
              <a:buNone/>
              <a:defRPr sz="7914" b="1"/>
            </a:lvl2pPr>
            <a:lvl3pPr marL="3618098" indent="0">
              <a:buNone/>
              <a:defRPr sz="7122" b="1"/>
            </a:lvl3pPr>
            <a:lvl4pPr marL="5427147" indent="0">
              <a:buNone/>
              <a:defRPr sz="6331" b="1"/>
            </a:lvl4pPr>
            <a:lvl5pPr marL="7236196" indent="0">
              <a:buNone/>
              <a:defRPr sz="6331" b="1"/>
            </a:lvl5pPr>
            <a:lvl6pPr marL="9045245" indent="0">
              <a:buNone/>
              <a:defRPr sz="6331" b="1"/>
            </a:lvl6pPr>
            <a:lvl7pPr marL="10854294" indent="0">
              <a:buNone/>
              <a:defRPr sz="6331" b="1"/>
            </a:lvl7pPr>
            <a:lvl8pPr marL="12663343" indent="0">
              <a:buNone/>
              <a:defRPr sz="6331" b="1"/>
            </a:lvl8pPr>
            <a:lvl9pPr marL="14472392" indent="0">
              <a:buNone/>
              <a:defRPr sz="6331" b="1"/>
            </a:lvl9pPr>
          </a:lstStyle>
          <a:p>
            <a:pPr lvl="0"/>
            <a:r>
              <a:rPr lang="ru-RU"/>
              <a:t>Образец текста</a:t>
            </a:r>
          </a:p>
        </p:txBody>
      </p:sp>
      <p:sp>
        <p:nvSpPr>
          <p:cNvPr id="6" name="Content Placeholder 5"/>
          <p:cNvSpPr>
            <a:spLocks noGrp="1"/>
          </p:cNvSpPr>
          <p:nvPr>
            <p:ph sz="quarter" idx="4"/>
          </p:nvPr>
        </p:nvSpPr>
        <p:spPr>
          <a:xfrm>
            <a:off x="18316488" y="18673247"/>
            <a:ext cx="15381516" cy="27465533"/>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58ACCDC3-4D5A-4B21-B666-09C2D118AAEC}" type="datetimeFigureOut">
              <a:rPr lang="ru-RU" smtClean="0"/>
              <a:t>29.09.2021</a:t>
            </a:fld>
            <a:endParaRPr lang="ru-RU"/>
          </a:p>
        </p:txBody>
      </p:sp>
      <p:sp>
        <p:nvSpPr>
          <p:cNvPr id="8" name="Footer Placeholder 7"/>
          <p:cNvSpPr>
            <a:spLocks noGrp="1"/>
          </p:cNvSpPr>
          <p:nvPr>
            <p:ph type="ftr" sz="quarter" idx="11"/>
          </p:nvPr>
        </p:nvSpPr>
        <p:spPr/>
        <p:txBody>
          <a:bodyPr/>
          <a:lstStyle/>
          <a:p>
            <a:endParaRPr lang="ru-RU"/>
          </a:p>
        </p:txBody>
      </p:sp>
      <p:sp>
        <p:nvSpPr>
          <p:cNvPr id="9" name="Slide Number Placeholder 8"/>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306438442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58ACCDC3-4D5A-4B21-B666-09C2D118AAEC}" type="datetimeFigureOut">
              <a:rPr lang="ru-RU" smtClean="0"/>
              <a:t>29.09.2021</a:t>
            </a:fld>
            <a:endParaRPr lang="ru-RU"/>
          </a:p>
        </p:txBody>
      </p:sp>
      <p:sp>
        <p:nvSpPr>
          <p:cNvPr id="4" name="Footer Placeholder 3"/>
          <p:cNvSpPr>
            <a:spLocks noGrp="1"/>
          </p:cNvSpPr>
          <p:nvPr>
            <p:ph type="ftr" sz="quarter" idx="11"/>
          </p:nvPr>
        </p:nvSpPr>
        <p:spPr/>
        <p:txBody>
          <a:bodyPr/>
          <a:lstStyle/>
          <a:p>
            <a:endParaRPr lang="ru-RU"/>
          </a:p>
        </p:txBody>
      </p:sp>
      <p:sp>
        <p:nvSpPr>
          <p:cNvPr id="5" name="Slide Number Placeholder 4"/>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42868677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8ACCDC3-4D5A-4B21-B666-09C2D118AAEC}" type="datetimeFigureOut">
              <a:rPr lang="ru-RU" smtClean="0"/>
              <a:t>29.09.2021</a:t>
            </a:fld>
            <a:endParaRPr lang="ru-RU"/>
          </a:p>
        </p:txBody>
      </p:sp>
      <p:sp>
        <p:nvSpPr>
          <p:cNvPr id="3" name="Footer Placeholder 2"/>
          <p:cNvSpPr>
            <a:spLocks noGrp="1"/>
          </p:cNvSpPr>
          <p:nvPr>
            <p:ph type="ftr" sz="quarter" idx="11"/>
          </p:nvPr>
        </p:nvSpPr>
        <p:spPr/>
        <p:txBody>
          <a:bodyPr/>
          <a:lstStyle/>
          <a:p>
            <a:endParaRPr lang="ru-RU"/>
          </a:p>
        </p:txBody>
      </p:sp>
      <p:sp>
        <p:nvSpPr>
          <p:cNvPr id="4" name="Slide Number Placeholder 3"/>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40732949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492136" y="3408045"/>
            <a:ext cx="11669222" cy="11928158"/>
          </a:xfrm>
        </p:spPr>
        <p:txBody>
          <a:bodyPr anchor="b"/>
          <a:lstStyle>
            <a:lvl1pPr>
              <a:defRPr sz="12662"/>
            </a:lvl1pPr>
          </a:lstStyle>
          <a:p>
            <a:r>
              <a:rPr lang="ru-RU"/>
              <a:t>Образец заголовка</a:t>
            </a:r>
            <a:endParaRPr lang="en-US" dirty="0"/>
          </a:p>
        </p:txBody>
      </p:sp>
      <p:sp>
        <p:nvSpPr>
          <p:cNvPr id="3" name="Content Placeholder 2"/>
          <p:cNvSpPr>
            <a:spLocks noGrp="1"/>
          </p:cNvSpPr>
          <p:nvPr>
            <p:ph idx="1"/>
          </p:nvPr>
        </p:nvSpPr>
        <p:spPr>
          <a:xfrm>
            <a:off x="15381516" y="7360442"/>
            <a:ext cx="18316486" cy="36328813"/>
          </a:xfrm>
        </p:spPr>
        <p:txBody>
          <a:bodyPr/>
          <a:lstStyle>
            <a:lvl1pPr>
              <a:defRPr sz="12662"/>
            </a:lvl1pPr>
            <a:lvl2pPr>
              <a:defRPr sz="11079"/>
            </a:lvl2pPr>
            <a:lvl3pPr>
              <a:defRPr sz="9496"/>
            </a:lvl3pPr>
            <a:lvl4pPr>
              <a:defRPr sz="7914"/>
            </a:lvl4pPr>
            <a:lvl5pPr>
              <a:defRPr sz="7914"/>
            </a:lvl5pPr>
            <a:lvl6pPr>
              <a:defRPr sz="7914"/>
            </a:lvl6pPr>
            <a:lvl7pPr>
              <a:defRPr sz="7914"/>
            </a:lvl7pPr>
            <a:lvl8pPr>
              <a:defRPr sz="7914"/>
            </a:lvl8pPr>
            <a:lvl9pPr>
              <a:defRPr sz="7914"/>
            </a:lvl9p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2492136" y="15336203"/>
            <a:ext cx="11669222" cy="28412212"/>
          </a:xfrm>
        </p:spPr>
        <p:txBody>
          <a:bodyPr/>
          <a:lstStyle>
            <a:lvl1pPr marL="0" indent="0">
              <a:buNone/>
              <a:defRPr sz="6331"/>
            </a:lvl1pPr>
            <a:lvl2pPr marL="1809049" indent="0">
              <a:buNone/>
              <a:defRPr sz="5540"/>
            </a:lvl2pPr>
            <a:lvl3pPr marL="3618098" indent="0">
              <a:buNone/>
              <a:defRPr sz="4748"/>
            </a:lvl3pPr>
            <a:lvl4pPr marL="5427147" indent="0">
              <a:buNone/>
              <a:defRPr sz="3957"/>
            </a:lvl4pPr>
            <a:lvl5pPr marL="7236196" indent="0">
              <a:buNone/>
              <a:defRPr sz="3957"/>
            </a:lvl5pPr>
            <a:lvl6pPr marL="9045245" indent="0">
              <a:buNone/>
              <a:defRPr sz="3957"/>
            </a:lvl6pPr>
            <a:lvl7pPr marL="10854294" indent="0">
              <a:buNone/>
              <a:defRPr sz="3957"/>
            </a:lvl7pPr>
            <a:lvl8pPr marL="12663343" indent="0">
              <a:buNone/>
              <a:defRPr sz="3957"/>
            </a:lvl8pPr>
            <a:lvl9pPr marL="14472392" indent="0">
              <a:buNone/>
              <a:defRPr sz="3957"/>
            </a:lvl9pPr>
          </a:lstStyle>
          <a:p>
            <a:pPr lvl="0"/>
            <a:r>
              <a:rPr lang="ru-RU"/>
              <a:t>Образец текста</a:t>
            </a:r>
          </a:p>
        </p:txBody>
      </p:sp>
      <p:sp>
        <p:nvSpPr>
          <p:cNvPr id="5" name="Date Placeholder 4"/>
          <p:cNvSpPr>
            <a:spLocks noGrp="1"/>
          </p:cNvSpPr>
          <p:nvPr>
            <p:ph type="dt" sz="half" idx="10"/>
          </p:nvPr>
        </p:nvSpPr>
        <p:spPr/>
        <p:txBody>
          <a:bodyPr/>
          <a:lstStyle/>
          <a:p>
            <a:fld id="{58ACCDC3-4D5A-4B21-B666-09C2D118AAEC}" type="datetimeFigureOut">
              <a:rPr lang="ru-RU" smtClean="0"/>
              <a:t>29.09.2021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162761981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492136" y="3408045"/>
            <a:ext cx="11669222" cy="11928158"/>
          </a:xfrm>
        </p:spPr>
        <p:txBody>
          <a:bodyPr anchor="b"/>
          <a:lstStyle>
            <a:lvl1pPr>
              <a:defRPr sz="12662"/>
            </a:lvl1pPr>
          </a:lstStyle>
          <a:p>
            <a:r>
              <a:rPr lang="ru-RU"/>
              <a:t>Образец заголовка</a:t>
            </a:r>
            <a:endParaRPr lang="en-US" dirty="0"/>
          </a:p>
        </p:txBody>
      </p:sp>
      <p:sp>
        <p:nvSpPr>
          <p:cNvPr id="3" name="Picture Placeholder 2"/>
          <p:cNvSpPr>
            <a:spLocks noGrp="1" noChangeAspect="1"/>
          </p:cNvSpPr>
          <p:nvPr>
            <p:ph type="pic" idx="1"/>
          </p:nvPr>
        </p:nvSpPr>
        <p:spPr>
          <a:xfrm>
            <a:off x="15381516" y="7360442"/>
            <a:ext cx="18316486" cy="36328813"/>
          </a:xfrm>
        </p:spPr>
        <p:txBody>
          <a:bodyPr anchor="t"/>
          <a:lstStyle>
            <a:lvl1pPr marL="0" indent="0">
              <a:buNone/>
              <a:defRPr sz="12662"/>
            </a:lvl1pPr>
            <a:lvl2pPr marL="1809049" indent="0">
              <a:buNone/>
              <a:defRPr sz="11079"/>
            </a:lvl2pPr>
            <a:lvl3pPr marL="3618098" indent="0">
              <a:buNone/>
              <a:defRPr sz="9496"/>
            </a:lvl3pPr>
            <a:lvl4pPr marL="5427147" indent="0">
              <a:buNone/>
              <a:defRPr sz="7914"/>
            </a:lvl4pPr>
            <a:lvl5pPr marL="7236196" indent="0">
              <a:buNone/>
              <a:defRPr sz="7914"/>
            </a:lvl5pPr>
            <a:lvl6pPr marL="9045245" indent="0">
              <a:buNone/>
              <a:defRPr sz="7914"/>
            </a:lvl6pPr>
            <a:lvl7pPr marL="10854294" indent="0">
              <a:buNone/>
              <a:defRPr sz="7914"/>
            </a:lvl7pPr>
            <a:lvl8pPr marL="12663343" indent="0">
              <a:buNone/>
              <a:defRPr sz="7914"/>
            </a:lvl8pPr>
            <a:lvl9pPr marL="14472392" indent="0">
              <a:buNone/>
              <a:defRPr sz="7914"/>
            </a:lvl9pPr>
          </a:lstStyle>
          <a:p>
            <a:r>
              <a:rPr lang="ru-RU"/>
              <a:t>Вставка рисунка</a:t>
            </a:r>
            <a:endParaRPr lang="en-US" dirty="0"/>
          </a:p>
        </p:txBody>
      </p:sp>
      <p:sp>
        <p:nvSpPr>
          <p:cNvPr id="4" name="Text Placeholder 3"/>
          <p:cNvSpPr>
            <a:spLocks noGrp="1"/>
          </p:cNvSpPr>
          <p:nvPr>
            <p:ph type="body" sz="half" idx="2"/>
          </p:nvPr>
        </p:nvSpPr>
        <p:spPr>
          <a:xfrm>
            <a:off x="2492136" y="15336203"/>
            <a:ext cx="11669222" cy="28412212"/>
          </a:xfrm>
        </p:spPr>
        <p:txBody>
          <a:bodyPr/>
          <a:lstStyle>
            <a:lvl1pPr marL="0" indent="0">
              <a:buNone/>
              <a:defRPr sz="6331"/>
            </a:lvl1pPr>
            <a:lvl2pPr marL="1809049" indent="0">
              <a:buNone/>
              <a:defRPr sz="5540"/>
            </a:lvl2pPr>
            <a:lvl3pPr marL="3618098" indent="0">
              <a:buNone/>
              <a:defRPr sz="4748"/>
            </a:lvl3pPr>
            <a:lvl4pPr marL="5427147" indent="0">
              <a:buNone/>
              <a:defRPr sz="3957"/>
            </a:lvl4pPr>
            <a:lvl5pPr marL="7236196" indent="0">
              <a:buNone/>
              <a:defRPr sz="3957"/>
            </a:lvl5pPr>
            <a:lvl6pPr marL="9045245" indent="0">
              <a:buNone/>
              <a:defRPr sz="3957"/>
            </a:lvl6pPr>
            <a:lvl7pPr marL="10854294" indent="0">
              <a:buNone/>
              <a:defRPr sz="3957"/>
            </a:lvl7pPr>
            <a:lvl8pPr marL="12663343" indent="0">
              <a:buNone/>
              <a:defRPr sz="3957"/>
            </a:lvl8pPr>
            <a:lvl9pPr marL="14472392" indent="0">
              <a:buNone/>
              <a:defRPr sz="3957"/>
            </a:lvl9pPr>
          </a:lstStyle>
          <a:p>
            <a:pPr lvl="0"/>
            <a:r>
              <a:rPr lang="ru-RU"/>
              <a:t>Образец текста</a:t>
            </a:r>
          </a:p>
        </p:txBody>
      </p:sp>
      <p:sp>
        <p:nvSpPr>
          <p:cNvPr id="5" name="Date Placeholder 4"/>
          <p:cNvSpPr>
            <a:spLocks noGrp="1"/>
          </p:cNvSpPr>
          <p:nvPr>
            <p:ph type="dt" sz="half" idx="10"/>
          </p:nvPr>
        </p:nvSpPr>
        <p:spPr/>
        <p:txBody>
          <a:bodyPr/>
          <a:lstStyle/>
          <a:p>
            <a:fld id="{58ACCDC3-4D5A-4B21-B666-09C2D118AAEC}" type="datetimeFigureOut">
              <a:rPr lang="ru-RU" smtClean="0"/>
              <a:t>29.09.2021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195463878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487424" y="2721714"/>
            <a:ext cx="31205865" cy="9880968"/>
          </a:xfrm>
          <a:prstGeom prst="rect">
            <a:avLst/>
          </a:prstGeom>
        </p:spPr>
        <p:txBody>
          <a:bodyPr vert="horz" lIns="91440" tIns="45720" rIns="91440" bIns="45720" rtlCol="0" anchor="ctr">
            <a:normAutofit/>
          </a:bodyPr>
          <a:lstStyle/>
          <a:p>
            <a:r>
              <a:rPr lang="ru-RU"/>
              <a:t>Образец заголовка</a:t>
            </a:r>
            <a:endParaRPr lang="en-US" dirty="0"/>
          </a:p>
        </p:txBody>
      </p:sp>
      <p:sp>
        <p:nvSpPr>
          <p:cNvPr id="3" name="Text Placeholder 2"/>
          <p:cNvSpPr>
            <a:spLocks noGrp="1"/>
          </p:cNvSpPr>
          <p:nvPr>
            <p:ph type="body" idx="1"/>
          </p:nvPr>
        </p:nvSpPr>
        <p:spPr>
          <a:xfrm>
            <a:off x="2487424" y="13608513"/>
            <a:ext cx="31205865" cy="32435599"/>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2487424" y="47381303"/>
            <a:ext cx="8140660" cy="2721703"/>
          </a:xfrm>
          <a:prstGeom prst="rect">
            <a:avLst/>
          </a:prstGeom>
        </p:spPr>
        <p:txBody>
          <a:bodyPr vert="horz" lIns="91440" tIns="45720" rIns="91440" bIns="45720" rtlCol="0" anchor="ctr"/>
          <a:lstStyle>
            <a:lvl1pPr algn="l">
              <a:defRPr sz="4748">
                <a:solidFill>
                  <a:schemeClr val="tx1">
                    <a:tint val="75000"/>
                  </a:schemeClr>
                </a:solidFill>
              </a:defRPr>
            </a:lvl1pPr>
          </a:lstStyle>
          <a:p>
            <a:fld id="{58ACCDC3-4D5A-4B21-B666-09C2D118AAEC}" type="datetimeFigureOut">
              <a:rPr lang="ru-RU" smtClean="0"/>
              <a:t>29.09.2021</a:t>
            </a:fld>
            <a:endParaRPr lang="ru-RU"/>
          </a:p>
        </p:txBody>
      </p:sp>
      <p:sp>
        <p:nvSpPr>
          <p:cNvPr id="5" name="Footer Placeholder 4"/>
          <p:cNvSpPr>
            <a:spLocks noGrp="1"/>
          </p:cNvSpPr>
          <p:nvPr>
            <p:ph type="ftr" sz="quarter" idx="3"/>
          </p:nvPr>
        </p:nvSpPr>
        <p:spPr>
          <a:xfrm>
            <a:off x="11984861" y="47381303"/>
            <a:ext cx="12210991" cy="2721703"/>
          </a:xfrm>
          <a:prstGeom prst="rect">
            <a:avLst/>
          </a:prstGeom>
        </p:spPr>
        <p:txBody>
          <a:bodyPr vert="horz" lIns="91440" tIns="45720" rIns="91440" bIns="45720" rtlCol="0" anchor="ctr"/>
          <a:lstStyle>
            <a:lvl1pPr algn="ctr">
              <a:defRPr sz="4748">
                <a:solidFill>
                  <a:schemeClr val="tx1">
                    <a:tint val="75000"/>
                  </a:schemeClr>
                </a:solidFill>
              </a:defRPr>
            </a:lvl1pPr>
          </a:lstStyle>
          <a:p>
            <a:endParaRPr lang="ru-RU"/>
          </a:p>
        </p:txBody>
      </p:sp>
      <p:sp>
        <p:nvSpPr>
          <p:cNvPr id="6" name="Slide Number Placeholder 5"/>
          <p:cNvSpPr>
            <a:spLocks noGrp="1"/>
          </p:cNvSpPr>
          <p:nvPr>
            <p:ph type="sldNum" sz="quarter" idx="4"/>
          </p:nvPr>
        </p:nvSpPr>
        <p:spPr>
          <a:xfrm>
            <a:off x="25552629" y="47381303"/>
            <a:ext cx="8140660" cy="2721703"/>
          </a:xfrm>
          <a:prstGeom prst="rect">
            <a:avLst/>
          </a:prstGeom>
        </p:spPr>
        <p:txBody>
          <a:bodyPr vert="horz" lIns="91440" tIns="45720" rIns="91440" bIns="45720" rtlCol="0" anchor="ctr"/>
          <a:lstStyle>
            <a:lvl1pPr algn="r">
              <a:defRPr sz="4748">
                <a:solidFill>
                  <a:schemeClr val="tx1">
                    <a:tint val="75000"/>
                  </a:schemeClr>
                </a:solidFill>
              </a:defRPr>
            </a:lvl1pPr>
          </a:lstStyle>
          <a:p>
            <a:fld id="{0992354F-53E0-4A11-A0D0-AF61E2E12705}" type="slidenum">
              <a:rPr lang="ru-RU" smtClean="0"/>
              <a:t>‹#›</a:t>
            </a:fld>
            <a:endParaRPr lang="ru-RU"/>
          </a:p>
        </p:txBody>
      </p:sp>
    </p:spTree>
    <p:extLst>
      <p:ext uri="{BB962C8B-B14F-4D97-AF65-F5344CB8AC3E}">
        <p14:creationId xmlns:p14="http://schemas.microsoft.com/office/powerpoint/2010/main" val="1082454069"/>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3618098" rtl="0" eaLnBrk="1" latinLnBrk="0" hangingPunct="1">
        <a:lnSpc>
          <a:spcPct val="90000"/>
        </a:lnSpc>
        <a:spcBef>
          <a:spcPct val="0"/>
        </a:spcBef>
        <a:buNone/>
        <a:defRPr sz="17410" kern="1200">
          <a:solidFill>
            <a:schemeClr val="tx1"/>
          </a:solidFill>
          <a:latin typeface="+mj-lt"/>
          <a:ea typeface="+mj-ea"/>
          <a:cs typeface="+mj-cs"/>
        </a:defRPr>
      </a:lvl1pPr>
    </p:titleStyle>
    <p:bodyStyle>
      <a:lvl1pPr marL="904524" indent="-904524" algn="l" defTabSz="3618098" rtl="0" eaLnBrk="1" latinLnBrk="0" hangingPunct="1">
        <a:lnSpc>
          <a:spcPct val="90000"/>
        </a:lnSpc>
        <a:spcBef>
          <a:spcPts val="3957"/>
        </a:spcBef>
        <a:buFont typeface="Arial" panose="020B0604020202020204" pitchFamily="34" charset="0"/>
        <a:buChar char="•"/>
        <a:defRPr sz="11079" kern="1200">
          <a:solidFill>
            <a:schemeClr val="tx1"/>
          </a:solidFill>
          <a:latin typeface="+mn-lt"/>
          <a:ea typeface="+mn-ea"/>
          <a:cs typeface="+mn-cs"/>
        </a:defRPr>
      </a:lvl1pPr>
      <a:lvl2pPr marL="2713573" indent="-904524" algn="l" defTabSz="3618098" rtl="0" eaLnBrk="1" latinLnBrk="0" hangingPunct="1">
        <a:lnSpc>
          <a:spcPct val="90000"/>
        </a:lnSpc>
        <a:spcBef>
          <a:spcPts val="1978"/>
        </a:spcBef>
        <a:buFont typeface="Arial" panose="020B0604020202020204" pitchFamily="34" charset="0"/>
        <a:buChar char="•"/>
        <a:defRPr sz="9496" kern="1200">
          <a:solidFill>
            <a:schemeClr val="tx1"/>
          </a:solidFill>
          <a:latin typeface="+mn-lt"/>
          <a:ea typeface="+mn-ea"/>
          <a:cs typeface="+mn-cs"/>
        </a:defRPr>
      </a:lvl2pPr>
      <a:lvl3pPr marL="4522622" indent="-904524" algn="l" defTabSz="3618098" rtl="0" eaLnBrk="1" latinLnBrk="0" hangingPunct="1">
        <a:lnSpc>
          <a:spcPct val="90000"/>
        </a:lnSpc>
        <a:spcBef>
          <a:spcPts val="1978"/>
        </a:spcBef>
        <a:buFont typeface="Arial" panose="020B0604020202020204" pitchFamily="34" charset="0"/>
        <a:buChar char="•"/>
        <a:defRPr sz="7914" kern="1200">
          <a:solidFill>
            <a:schemeClr val="tx1"/>
          </a:solidFill>
          <a:latin typeface="+mn-lt"/>
          <a:ea typeface="+mn-ea"/>
          <a:cs typeface="+mn-cs"/>
        </a:defRPr>
      </a:lvl3pPr>
      <a:lvl4pPr marL="6331671"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4pPr>
      <a:lvl5pPr marL="8140720"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5pPr>
      <a:lvl6pPr marL="9949769"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6pPr>
      <a:lvl7pPr marL="11758818"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7pPr>
      <a:lvl8pPr marL="13567867"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8pPr>
      <a:lvl9pPr marL="15376916"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9pPr>
    </p:bodyStyle>
    <p:otherStyle>
      <a:defPPr>
        <a:defRPr lang="en-US"/>
      </a:defPPr>
      <a:lvl1pPr marL="0" algn="l" defTabSz="3618098" rtl="0" eaLnBrk="1" latinLnBrk="0" hangingPunct="1">
        <a:defRPr sz="7122" kern="1200">
          <a:solidFill>
            <a:schemeClr val="tx1"/>
          </a:solidFill>
          <a:latin typeface="+mn-lt"/>
          <a:ea typeface="+mn-ea"/>
          <a:cs typeface="+mn-cs"/>
        </a:defRPr>
      </a:lvl1pPr>
      <a:lvl2pPr marL="1809049" algn="l" defTabSz="3618098" rtl="0" eaLnBrk="1" latinLnBrk="0" hangingPunct="1">
        <a:defRPr sz="7122" kern="1200">
          <a:solidFill>
            <a:schemeClr val="tx1"/>
          </a:solidFill>
          <a:latin typeface="+mn-lt"/>
          <a:ea typeface="+mn-ea"/>
          <a:cs typeface="+mn-cs"/>
        </a:defRPr>
      </a:lvl2pPr>
      <a:lvl3pPr marL="3618098" algn="l" defTabSz="3618098" rtl="0" eaLnBrk="1" latinLnBrk="0" hangingPunct="1">
        <a:defRPr sz="7122" kern="1200">
          <a:solidFill>
            <a:schemeClr val="tx1"/>
          </a:solidFill>
          <a:latin typeface="+mn-lt"/>
          <a:ea typeface="+mn-ea"/>
          <a:cs typeface="+mn-cs"/>
        </a:defRPr>
      </a:lvl3pPr>
      <a:lvl4pPr marL="5427147" algn="l" defTabSz="3618098" rtl="0" eaLnBrk="1" latinLnBrk="0" hangingPunct="1">
        <a:defRPr sz="7122" kern="1200">
          <a:solidFill>
            <a:schemeClr val="tx1"/>
          </a:solidFill>
          <a:latin typeface="+mn-lt"/>
          <a:ea typeface="+mn-ea"/>
          <a:cs typeface="+mn-cs"/>
        </a:defRPr>
      </a:lvl4pPr>
      <a:lvl5pPr marL="7236196" algn="l" defTabSz="3618098" rtl="0" eaLnBrk="1" latinLnBrk="0" hangingPunct="1">
        <a:defRPr sz="7122" kern="1200">
          <a:solidFill>
            <a:schemeClr val="tx1"/>
          </a:solidFill>
          <a:latin typeface="+mn-lt"/>
          <a:ea typeface="+mn-ea"/>
          <a:cs typeface="+mn-cs"/>
        </a:defRPr>
      </a:lvl5pPr>
      <a:lvl6pPr marL="9045245" algn="l" defTabSz="3618098" rtl="0" eaLnBrk="1" latinLnBrk="0" hangingPunct="1">
        <a:defRPr sz="7122" kern="1200">
          <a:solidFill>
            <a:schemeClr val="tx1"/>
          </a:solidFill>
          <a:latin typeface="+mn-lt"/>
          <a:ea typeface="+mn-ea"/>
          <a:cs typeface="+mn-cs"/>
        </a:defRPr>
      </a:lvl6pPr>
      <a:lvl7pPr marL="10854294" algn="l" defTabSz="3618098" rtl="0" eaLnBrk="1" latinLnBrk="0" hangingPunct="1">
        <a:defRPr sz="7122" kern="1200">
          <a:solidFill>
            <a:schemeClr val="tx1"/>
          </a:solidFill>
          <a:latin typeface="+mn-lt"/>
          <a:ea typeface="+mn-ea"/>
          <a:cs typeface="+mn-cs"/>
        </a:defRPr>
      </a:lvl7pPr>
      <a:lvl8pPr marL="12663343" algn="l" defTabSz="3618098" rtl="0" eaLnBrk="1" latinLnBrk="0" hangingPunct="1">
        <a:defRPr sz="7122" kern="1200">
          <a:solidFill>
            <a:schemeClr val="tx1"/>
          </a:solidFill>
          <a:latin typeface="+mn-lt"/>
          <a:ea typeface="+mn-ea"/>
          <a:cs typeface="+mn-cs"/>
        </a:defRPr>
      </a:lvl8pPr>
      <a:lvl9pPr marL="14472392" algn="l" defTabSz="3618098" rtl="0" eaLnBrk="1" latinLnBrk="0" hangingPunct="1">
        <a:defRPr sz="7122"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C238E63B-8A78-4834-89E9-8CC515CFC12A}"/>
              </a:ext>
            </a:extLst>
          </p:cNvPr>
          <p:cNvSpPr txBox="1"/>
          <p:nvPr/>
        </p:nvSpPr>
        <p:spPr>
          <a:xfrm>
            <a:off x="881743" y="705852"/>
            <a:ext cx="34755795" cy="8463855"/>
          </a:xfrm>
          <a:prstGeom prst="rect">
            <a:avLst/>
          </a:prstGeom>
          <a:noFill/>
        </p:spPr>
        <p:txBody>
          <a:bodyPr wrap="square" rtlCol="0">
            <a:spAutoFit/>
          </a:bodyPr>
          <a:lstStyle/>
          <a:p>
            <a:pPr algn="ctr"/>
            <a:r>
              <a:rPr lang="ru-RU" sz="3200" dirty="0">
                <a:latin typeface="Times New Roman" panose="02020603050405020304" pitchFamily="18" charset="0"/>
                <a:cs typeface="Times New Roman" panose="02020603050405020304" pitchFamily="18" charset="0"/>
              </a:rPr>
              <a:t>Блок-схема предоставления мер государственной поддержки </a:t>
            </a:r>
          </a:p>
          <a:p>
            <a:pPr algn="ctr"/>
            <a:r>
              <a:rPr lang="ru-RU" sz="3200" dirty="0">
                <a:latin typeface="Times New Roman" panose="02020603050405020304" pitchFamily="18" charset="0"/>
                <a:cs typeface="Times New Roman" panose="02020603050405020304" pitchFamily="18" charset="0"/>
              </a:rPr>
              <a:t>в соответствии с постановлением правительства Воронежской области от 31.05.2021 № 314 «Об утверждении порядков предоставления субсидий из областного бюджета на возмещение индивидуальным предпринимателям и организациям независимо от их организационно-правовой формы, являющимся сельскохозяйственными товаропроизводителями(кроме граждан, ведущих личное подсобное хозяйство), на оказание содействия в обеспечении квалифицированными специалистами» (Порядок предоставления субсидий из областного бюджета на возмещение индивидуальным предпринимателям и организациям независимо от их организационно-правовой формы, являющимся сельскохозяйственными товаропроизводителями (кроме граждан, ведущих личное подсобное хозяйство), осуществляющим деятельность на сельских территориях, фактически понесенных в году предоставления субсидии затрат по заключенным с работниками ученическим договорам и по заключенным договорам о целевом обучении с гражданами Российской Федерации, проходящими профессиональное обучение в федеральных государственных образовательных организациях высшего, среднего и дополнительного профессионального образования, находящихся в ведении Министерства сельского хозяйства Российской Федерации, Федерального агентства по рыболовству и Федеральной службы по ветеринарному и фитосанитарному надзору, а также по заключенным с работниками - гражданами Российской Федерации ученическим договорам и по заключенным договорам о целевом обучении с гражданами Российской Федерации, проходящими профессиональное обучение по сельскохозяйственным специальностям, соответствующим Общероссийскому классификатору специальностей по образованию, в федеральных государственных образовательных организациях высшего, среднего и дополнительного профессионального образования, находящихся в ведении иных федеральных органов исполнительной власти)</a:t>
            </a:r>
          </a:p>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*Право на получение субсидии имеют индивидуальные предприниматели и организации независимо от их организационно-правовой формы, являющиеся сельскохозяйственными товаропроизводителями (кроме граждан, ведущих личное подсобное хозяйство), осуществляющие деятельность на сельских территориях Воронежской области, соответствующие требованиям, установленным пунктом 10 настоящего Порядка</a:t>
            </a:r>
          </a:p>
          <a:p>
            <a:pPr algn="ctr"/>
            <a:endParaRPr lang="ru-RU" sz="3200" dirty="0">
              <a:latin typeface="Times New Roman" panose="02020603050405020304" pitchFamily="18" charset="0"/>
              <a:cs typeface="Times New Roman" panose="02020603050405020304" pitchFamily="18" charset="0"/>
            </a:endParaRPr>
          </a:p>
        </p:txBody>
      </p:sp>
      <p:sp>
        <p:nvSpPr>
          <p:cNvPr id="7" name="Прямоугольник 6">
            <a:extLst>
              <a:ext uri="{FF2B5EF4-FFF2-40B4-BE49-F238E27FC236}">
                <a16:creationId xmlns:a16="http://schemas.microsoft.com/office/drawing/2014/main" id="{5EA1BF4D-8027-418C-957C-253DAE49906F}"/>
              </a:ext>
            </a:extLst>
          </p:cNvPr>
          <p:cNvSpPr/>
          <p:nvPr/>
        </p:nvSpPr>
        <p:spPr>
          <a:xfrm>
            <a:off x="881744" y="9101355"/>
            <a:ext cx="33702168" cy="146242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a:latin typeface="Times New Roman" panose="02020603050405020304" pitchFamily="18" charset="0"/>
                <a:cs typeface="Times New Roman" panose="02020603050405020304" pitchFamily="18" charset="0"/>
              </a:rPr>
              <a:t>Объявление о проведении отбора размещается на Едином портале, а также в информационной системе "Портал Воронежской области в сети Интернет" на странице Департамента в срок не позднее 11 июня текущего года</a:t>
            </a:r>
            <a:endParaRPr lang="ru-RU" sz="3200" dirty="0">
              <a:latin typeface="Times New Roman" panose="02020603050405020304" pitchFamily="18" charset="0"/>
              <a:cs typeface="Times New Roman" panose="02020603050405020304" pitchFamily="18" charset="0"/>
            </a:endParaRPr>
          </a:p>
        </p:txBody>
      </p:sp>
      <p:sp>
        <p:nvSpPr>
          <p:cNvPr id="10" name="Прямоугольник 9">
            <a:extLst>
              <a:ext uri="{FF2B5EF4-FFF2-40B4-BE49-F238E27FC236}">
                <a16:creationId xmlns:a16="http://schemas.microsoft.com/office/drawing/2014/main" id="{5A91EA7F-9486-4D7D-A663-27381B9514E2}"/>
              </a:ext>
            </a:extLst>
          </p:cNvPr>
          <p:cNvSpPr/>
          <p:nvPr/>
        </p:nvSpPr>
        <p:spPr>
          <a:xfrm>
            <a:off x="881744" y="11088367"/>
            <a:ext cx="33754852" cy="2152625"/>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Для получения субсидии участник отбора представляет в Департамент в срок, установленный Департаментом в объявлении о проведении отбора, заявку на участие в отборе по форме согласно приложению N 1 к настоящему Порядку с приложением документов, указанных в пункте 14 настоящего Порядка</a:t>
            </a:r>
          </a:p>
          <a:p>
            <a:pPr algn="ctr"/>
            <a:r>
              <a:rPr lang="ru-RU" sz="3200" dirty="0">
                <a:latin typeface="Times New Roman" panose="02020603050405020304" pitchFamily="18" charset="0"/>
                <a:cs typeface="Times New Roman" panose="02020603050405020304" pitchFamily="18" charset="0"/>
              </a:rPr>
              <a:t> Участник отбора вправе в любое время отозвать поданную заявку, внести изменения в поданную заявку</a:t>
            </a:r>
          </a:p>
        </p:txBody>
      </p:sp>
      <p:sp>
        <p:nvSpPr>
          <p:cNvPr id="37" name="Прямоугольник 36">
            <a:extLst>
              <a:ext uri="{FF2B5EF4-FFF2-40B4-BE49-F238E27FC236}">
                <a16:creationId xmlns:a16="http://schemas.microsoft.com/office/drawing/2014/main" id="{5A7CE8C5-C2FC-43A3-AC13-6A3BE2371AD5}"/>
              </a:ext>
            </a:extLst>
          </p:cNvPr>
          <p:cNvSpPr/>
          <p:nvPr/>
        </p:nvSpPr>
        <p:spPr>
          <a:xfrm>
            <a:off x="11821392" y="13427461"/>
            <a:ext cx="14238514" cy="87620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Регистрация заявки Департаментом</a:t>
            </a:r>
          </a:p>
        </p:txBody>
      </p:sp>
      <p:sp>
        <p:nvSpPr>
          <p:cNvPr id="39" name="Прямоугольник 38">
            <a:extLst>
              <a:ext uri="{FF2B5EF4-FFF2-40B4-BE49-F238E27FC236}">
                <a16:creationId xmlns:a16="http://schemas.microsoft.com/office/drawing/2014/main" id="{6CACBCD1-C53C-45D8-8E96-FF73664A43CD}"/>
              </a:ext>
            </a:extLst>
          </p:cNvPr>
          <p:cNvSpPr/>
          <p:nvPr/>
        </p:nvSpPr>
        <p:spPr>
          <a:xfrm>
            <a:off x="11821392" y="14607583"/>
            <a:ext cx="14238514" cy="407923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Департамент рассматривает представленные документы  и в срок, не превышающий 10 рабочих дней, принимает решение о принятии заявки к рассмотрению либо об отклонении заявки</a:t>
            </a:r>
          </a:p>
          <a:p>
            <a:pPr algn="ctr"/>
            <a:r>
              <a:rPr lang="ru-RU" sz="3200" dirty="0">
                <a:latin typeface="Times New Roman" panose="02020603050405020304" pitchFamily="18" charset="0"/>
                <a:cs typeface="Times New Roman" panose="02020603050405020304" pitchFamily="18" charset="0"/>
              </a:rPr>
              <a:t>В течение 5 дней со дня принятия решения по результатам рассмотрения заявки на Едином портале, а также в информационной системе "Портал Воронежской области в сети Интернет" на странице Департамента размещается информация о результатах рассмотрения заявок,</a:t>
            </a:r>
          </a:p>
          <a:p>
            <a:pPr algn="ctr"/>
            <a:endParaRPr lang="ru-RU" sz="3200" dirty="0">
              <a:latin typeface="Times New Roman" panose="02020603050405020304" pitchFamily="18" charset="0"/>
              <a:cs typeface="Times New Roman" panose="02020603050405020304" pitchFamily="18" charset="0"/>
            </a:endParaRPr>
          </a:p>
        </p:txBody>
      </p:sp>
      <p:sp>
        <p:nvSpPr>
          <p:cNvPr id="46" name="Прямоугольник 45">
            <a:extLst>
              <a:ext uri="{FF2B5EF4-FFF2-40B4-BE49-F238E27FC236}">
                <a16:creationId xmlns:a16="http://schemas.microsoft.com/office/drawing/2014/main" id="{AE144DF1-5D21-4D94-A4D4-AFA47B16202D}"/>
              </a:ext>
            </a:extLst>
          </p:cNvPr>
          <p:cNvSpPr/>
          <p:nvPr/>
        </p:nvSpPr>
        <p:spPr>
          <a:xfrm>
            <a:off x="5740634" y="19029712"/>
            <a:ext cx="11798534" cy="1505419"/>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Принятие заявки к рассмотрению </a:t>
            </a:r>
          </a:p>
        </p:txBody>
      </p:sp>
      <p:sp>
        <p:nvSpPr>
          <p:cNvPr id="47" name="Прямоугольник 46">
            <a:extLst>
              <a:ext uri="{FF2B5EF4-FFF2-40B4-BE49-F238E27FC236}">
                <a16:creationId xmlns:a16="http://schemas.microsoft.com/office/drawing/2014/main" id="{58CD2913-40E4-4780-AA6A-98DBD61F09F6}"/>
              </a:ext>
            </a:extLst>
          </p:cNvPr>
          <p:cNvSpPr/>
          <p:nvPr/>
        </p:nvSpPr>
        <p:spPr>
          <a:xfrm>
            <a:off x="26680886" y="18562863"/>
            <a:ext cx="7903027" cy="951571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a:latin typeface="Times New Roman" panose="02020603050405020304" pitchFamily="18" charset="0"/>
                <a:cs typeface="Times New Roman" panose="02020603050405020304" pitchFamily="18" charset="0"/>
              </a:rPr>
              <a:t>Основания для отклонения заявки участника отбора на стадии рассмотрения и оценки заявок:</a:t>
            </a:r>
          </a:p>
          <a:p>
            <a:pPr algn="ctr"/>
            <a:r>
              <a:rPr lang="ru-RU" sz="3200">
                <a:latin typeface="Times New Roman" panose="02020603050405020304" pitchFamily="18" charset="0"/>
                <a:cs typeface="Times New Roman" panose="02020603050405020304" pitchFamily="18" charset="0"/>
              </a:rPr>
              <a:t>- несоответствие участника отбора требованиям, установленными пунктами 5, 10 настоящего Порядка;</a:t>
            </a:r>
          </a:p>
          <a:p>
            <a:pPr algn="ctr"/>
            <a:r>
              <a:rPr lang="ru-RU" sz="3200">
                <a:latin typeface="Times New Roman" panose="02020603050405020304" pitchFamily="18" charset="0"/>
                <a:cs typeface="Times New Roman" panose="02020603050405020304" pitchFamily="18" charset="0"/>
              </a:rPr>
              <a:t>- несоответствие представленных участником отбора заявок и документов требованиям к заявкам участников отбора, установленным в объявлении о проведении отбора;</a:t>
            </a:r>
          </a:p>
          <a:p>
            <a:pPr algn="ctr"/>
            <a:r>
              <a:rPr lang="ru-RU" sz="3200">
                <a:latin typeface="Times New Roman" panose="02020603050405020304" pitchFamily="18" charset="0"/>
                <a:cs typeface="Times New Roman" panose="02020603050405020304" pitchFamily="18" charset="0"/>
              </a:rPr>
              <a:t>- недостоверность представленной участником отбора информации, в том числе информации о месте нахождения и адресе юридического лица;</a:t>
            </a:r>
          </a:p>
          <a:p>
            <a:pPr algn="ctr"/>
            <a:r>
              <a:rPr lang="ru-RU" sz="3200">
                <a:latin typeface="Times New Roman" panose="02020603050405020304" pitchFamily="18" charset="0"/>
                <a:cs typeface="Times New Roman" panose="02020603050405020304" pitchFamily="18" charset="0"/>
              </a:rPr>
              <a:t>- подача участником отбора заявки после даты, определенной для подачи заявок.</a:t>
            </a:r>
            <a:endParaRPr lang="ru-RU" sz="3200" dirty="0">
              <a:latin typeface="Times New Roman" panose="02020603050405020304" pitchFamily="18" charset="0"/>
              <a:cs typeface="Times New Roman" panose="02020603050405020304" pitchFamily="18" charset="0"/>
            </a:endParaRPr>
          </a:p>
        </p:txBody>
      </p:sp>
      <p:sp>
        <p:nvSpPr>
          <p:cNvPr id="2" name="Прямоугольник 1">
            <a:extLst>
              <a:ext uri="{FF2B5EF4-FFF2-40B4-BE49-F238E27FC236}">
                <a16:creationId xmlns:a16="http://schemas.microsoft.com/office/drawing/2014/main" id="{B2B55505-E27A-4E34-A494-262DDEF2B122}"/>
              </a:ext>
            </a:extLst>
          </p:cNvPr>
          <p:cNvSpPr/>
          <p:nvPr/>
        </p:nvSpPr>
        <p:spPr>
          <a:xfrm>
            <a:off x="5786353" y="21107525"/>
            <a:ext cx="11752815" cy="3727121"/>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 Департамент запрашивает самостоятельно</a:t>
            </a:r>
          </a:p>
          <a:p>
            <a:pPr algn="ctr"/>
            <a:r>
              <a:rPr lang="ru-RU" sz="3200" dirty="0">
                <a:latin typeface="Times New Roman" panose="02020603050405020304" pitchFamily="18" charset="0"/>
                <a:cs typeface="Times New Roman" panose="02020603050405020304" pitchFamily="18" charset="0"/>
              </a:rPr>
              <a:t> справку налогового органа об отсутствии у участника отбора просроченной задолженности по налоговым и иным обязательным платежам, выписку из Единого государственного реестра юридических лиц или Единого государственного реестра индивидуальных предпринимателей</a:t>
            </a:r>
          </a:p>
        </p:txBody>
      </p:sp>
      <p:sp>
        <p:nvSpPr>
          <p:cNvPr id="5" name="Прямоугольник 4">
            <a:extLst>
              <a:ext uri="{FF2B5EF4-FFF2-40B4-BE49-F238E27FC236}">
                <a16:creationId xmlns:a16="http://schemas.microsoft.com/office/drawing/2014/main" id="{0003D915-ADFF-49BD-A6C3-4C493941A875}"/>
              </a:ext>
            </a:extLst>
          </p:cNvPr>
          <p:cNvSpPr/>
          <p:nvPr/>
        </p:nvSpPr>
        <p:spPr>
          <a:xfrm>
            <a:off x="5740634" y="25288891"/>
            <a:ext cx="11844255" cy="3354403"/>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 Департамент рассматривает представленные документы и в срок, не превышающий 20 рабочих дней с даты регистрации заявки, по результатам рассмотрения заявки принимает решение о предоставлении субсидий либо отказе в ее предоставлении.</a:t>
            </a:r>
          </a:p>
          <a:p>
            <a:pPr algn="ctr"/>
            <a:r>
              <a:rPr lang="ru-RU" sz="3200" dirty="0">
                <a:latin typeface="Times New Roman" panose="02020603050405020304" pitchFamily="18" charset="0"/>
                <a:cs typeface="Times New Roman" panose="02020603050405020304" pitchFamily="18" charset="0"/>
              </a:rPr>
              <a:t>Участник отбора должен быть проинформирован о принятом решении в течение 5 дней со дня его принятия.</a:t>
            </a:r>
          </a:p>
          <a:p>
            <a:pPr algn="ctr"/>
            <a:endParaRPr lang="ru-RU" sz="3200" dirty="0">
              <a:latin typeface="Times New Roman" panose="02020603050405020304" pitchFamily="18" charset="0"/>
              <a:cs typeface="Times New Roman" panose="02020603050405020304" pitchFamily="18" charset="0"/>
            </a:endParaRPr>
          </a:p>
        </p:txBody>
      </p:sp>
      <p:sp>
        <p:nvSpPr>
          <p:cNvPr id="8" name="Прямоугольник 7">
            <a:extLst>
              <a:ext uri="{FF2B5EF4-FFF2-40B4-BE49-F238E27FC236}">
                <a16:creationId xmlns:a16="http://schemas.microsoft.com/office/drawing/2014/main" id="{E70B27A7-4ACA-47B9-8382-AB8A9E45309D}"/>
              </a:ext>
            </a:extLst>
          </p:cNvPr>
          <p:cNvSpPr/>
          <p:nvPr/>
        </p:nvSpPr>
        <p:spPr>
          <a:xfrm>
            <a:off x="11069070" y="29530158"/>
            <a:ext cx="10074730" cy="10048157"/>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Основаниями для отказа участнику отбора в предоставлении субсидии являются:</a:t>
            </a:r>
          </a:p>
          <a:p>
            <a:pPr algn="ctr"/>
            <a:r>
              <a:rPr lang="ru-RU" sz="3200" dirty="0">
                <a:latin typeface="Times New Roman" panose="02020603050405020304" pitchFamily="18" charset="0"/>
                <a:cs typeface="Times New Roman" panose="02020603050405020304" pitchFamily="18" charset="0"/>
              </a:rPr>
              <a:t>- несоответствие представленных участником отбора документов требованиям, определенным в пункте 14 настоящего Порядка, или непредставление (представление не в полном объеме) указанных документов;</a:t>
            </a:r>
          </a:p>
          <a:p>
            <a:pPr algn="ctr"/>
            <a:r>
              <a:rPr lang="ru-RU" sz="3200" dirty="0">
                <a:latin typeface="Times New Roman" panose="02020603050405020304" pitchFamily="18" charset="0"/>
                <a:cs typeface="Times New Roman" panose="02020603050405020304" pitchFamily="18" charset="0"/>
              </a:rPr>
              <a:t>- установление факта недостоверности представленной участником отбора информации;</a:t>
            </a:r>
          </a:p>
          <a:p>
            <a:pPr algn="ctr"/>
            <a:r>
              <a:rPr lang="ru-RU" sz="3200" dirty="0">
                <a:latin typeface="Times New Roman" panose="02020603050405020304" pitchFamily="18" charset="0"/>
                <a:cs typeface="Times New Roman" panose="02020603050405020304" pitchFamily="18" charset="0"/>
              </a:rPr>
              <a:t>- невыполнение целей и условий предоставления субсидий, установленных настоящим Порядком;</a:t>
            </a:r>
          </a:p>
          <a:p>
            <a:pPr algn="ctr"/>
            <a:r>
              <a:rPr lang="ru-RU" sz="3200" dirty="0">
                <a:latin typeface="Times New Roman" panose="02020603050405020304" pitchFamily="18" charset="0"/>
                <a:cs typeface="Times New Roman" panose="02020603050405020304" pitchFamily="18" charset="0"/>
              </a:rPr>
              <a:t>- отказ получателя субсидии от заключения Соглашения;</a:t>
            </a:r>
          </a:p>
          <a:p>
            <a:pPr algn="ctr"/>
            <a:r>
              <a:rPr lang="ru-RU" sz="3200" dirty="0">
                <a:latin typeface="Times New Roman" panose="02020603050405020304" pitchFamily="18" charset="0"/>
                <a:cs typeface="Times New Roman" panose="02020603050405020304" pitchFamily="18" charset="0"/>
              </a:rPr>
              <a:t>- уклонение получателя субсидии от заключения Соглашения в сроки, установленные пунктом 23 настоящего Порядка;</a:t>
            </a:r>
          </a:p>
          <a:p>
            <a:pPr algn="ctr"/>
            <a:r>
              <a:rPr lang="ru-RU" sz="3200" dirty="0">
                <a:latin typeface="Times New Roman" panose="02020603050405020304" pitchFamily="18" charset="0"/>
                <a:cs typeface="Times New Roman" panose="02020603050405020304" pitchFamily="18" charset="0"/>
              </a:rPr>
              <a:t>- отсутствие лимитов бюджетных обязательств на предоставление субсидии</a:t>
            </a:r>
          </a:p>
        </p:txBody>
      </p:sp>
      <p:sp>
        <p:nvSpPr>
          <p:cNvPr id="11" name="Прямоугольник 10">
            <a:extLst>
              <a:ext uri="{FF2B5EF4-FFF2-40B4-BE49-F238E27FC236}">
                <a16:creationId xmlns:a16="http://schemas.microsoft.com/office/drawing/2014/main" id="{2A518B71-1668-4676-9EB8-6C261402CAC5}"/>
              </a:ext>
            </a:extLst>
          </p:cNvPr>
          <p:cNvSpPr/>
          <p:nvPr/>
        </p:nvSpPr>
        <p:spPr>
          <a:xfrm>
            <a:off x="1143001" y="29530158"/>
            <a:ext cx="7380514" cy="2938425"/>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Включение участника отбора в реестр получателей субсидии</a:t>
            </a:r>
          </a:p>
          <a:p>
            <a:pPr algn="ctr"/>
            <a:r>
              <a:rPr lang="ru-RU" sz="3200" dirty="0">
                <a:latin typeface="Times New Roman" panose="02020603050405020304" pitchFamily="18" charset="0"/>
                <a:cs typeface="Times New Roman" panose="02020603050405020304" pitchFamily="18" charset="0"/>
              </a:rPr>
              <a:t>Размер субсидии рассчитывается в соответствии с пунктом 20 Порядка</a:t>
            </a:r>
          </a:p>
          <a:p>
            <a:pPr algn="ctr"/>
            <a:endParaRPr lang="ru-RU" sz="3200" dirty="0">
              <a:latin typeface="Times New Roman" panose="02020603050405020304" pitchFamily="18" charset="0"/>
              <a:cs typeface="Times New Roman" panose="02020603050405020304" pitchFamily="18" charset="0"/>
            </a:endParaRPr>
          </a:p>
        </p:txBody>
      </p:sp>
      <p:sp>
        <p:nvSpPr>
          <p:cNvPr id="13" name="Прямоугольник 12">
            <a:extLst>
              <a:ext uri="{FF2B5EF4-FFF2-40B4-BE49-F238E27FC236}">
                <a16:creationId xmlns:a16="http://schemas.microsoft.com/office/drawing/2014/main" id="{A356C87D-E8B7-482C-AC02-83CE0FB91788}"/>
              </a:ext>
            </a:extLst>
          </p:cNvPr>
          <p:cNvSpPr/>
          <p:nvPr/>
        </p:nvSpPr>
        <p:spPr>
          <a:xfrm>
            <a:off x="1143001" y="33565618"/>
            <a:ext cx="7380514" cy="297215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Заключение Соглашения о предоставлении субсидии </a:t>
            </a:r>
          </a:p>
          <a:p>
            <a:pPr algn="ctr"/>
            <a:r>
              <a:rPr lang="ru-RU" sz="3200" dirty="0">
                <a:latin typeface="Times New Roman" panose="02020603050405020304" pitchFamily="18" charset="0"/>
                <a:cs typeface="Times New Roman" panose="02020603050405020304" pitchFamily="18" charset="0"/>
              </a:rPr>
              <a:t>(10 рабочих дней с даты принятия решения о предоставлении субсидии) либо отказ участника отбора от заключения Соглашения</a:t>
            </a:r>
          </a:p>
          <a:p>
            <a:pPr algn="ctr"/>
            <a:endParaRPr lang="ru-RU" sz="3200" dirty="0">
              <a:latin typeface="Times New Roman" panose="02020603050405020304" pitchFamily="18" charset="0"/>
              <a:cs typeface="Times New Roman" panose="02020603050405020304" pitchFamily="18" charset="0"/>
            </a:endParaRPr>
          </a:p>
        </p:txBody>
      </p:sp>
      <p:sp>
        <p:nvSpPr>
          <p:cNvPr id="14" name="Прямоугольник 13">
            <a:extLst>
              <a:ext uri="{FF2B5EF4-FFF2-40B4-BE49-F238E27FC236}">
                <a16:creationId xmlns:a16="http://schemas.microsoft.com/office/drawing/2014/main" id="{FC53CE01-5A27-4FB8-80D3-84B9352AE7C3}"/>
              </a:ext>
            </a:extLst>
          </p:cNvPr>
          <p:cNvSpPr/>
          <p:nvPr/>
        </p:nvSpPr>
        <p:spPr>
          <a:xfrm>
            <a:off x="1143001" y="37822925"/>
            <a:ext cx="7380514" cy="238397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Перечисление субсидии</a:t>
            </a:r>
          </a:p>
          <a:p>
            <a:pPr algn="ctr"/>
            <a:r>
              <a:rPr lang="ru-RU" sz="3200" dirty="0">
                <a:latin typeface="Times New Roman" panose="02020603050405020304" pitchFamily="18" charset="0"/>
                <a:cs typeface="Times New Roman" panose="02020603050405020304" pitchFamily="18" charset="0"/>
              </a:rPr>
              <a:t>(не позднее 10-го рабочего дня, следующего за днем принятия решения о предоставлении субсидии)</a:t>
            </a:r>
          </a:p>
        </p:txBody>
      </p:sp>
      <p:sp>
        <p:nvSpPr>
          <p:cNvPr id="17" name="Прямоугольник 16">
            <a:extLst>
              <a:ext uri="{FF2B5EF4-FFF2-40B4-BE49-F238E27FC236}">
                <a16:creationId xmlns:a16="http://schemas.microsoft.com/office/drawing/2014/main" id="{6A82C3D3-0647-44E1-AE9B-1AB767185693}"/>
              </a:ext>
            </a:extLst>
          </p:cNvPr>
          <p:cNvSpPr/>
          <p:nvPr/>
        </p:nvSpPr>
        <p:spPr>
          <a:xfrm>
            <a:off x="1143001" y="41341880"/>
            <a:ext cx="7380514" cy="251460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Предоставление получателем субсидии отчета о достижении значений результатов предоставления субсидии </a:t>
            </a:r>
          </a:p>
          <a:p>
            <a:pPr algn="ctr"/>
            <a:r>
              <a:rPr lang="ru-RU" sz="3200" dirty="0">
                <a:latin typeface="Times New Roman" panose="02020603050405020304" pitchFamily="18" charset="0"/>
                <a:cs typeface="Times New Roman" panose="02020603050405020304" pitchFamily="18" charset="0"/>
              </a:rPr>
              <a:t>(в срок до 10 февраля года, следующего за годом получения субсидии) </a:t>
            </a:r>
          </a:p>
        </p:txBody>
      </p:sp>
      <p:sp>
        <p:nvSpPr>
          <p:cNvPr id="23" name="Стрелка: вниз 22">
            <a:extLst>
              <a:ext uri="{FF2B5EF4-FFF2-40B4-BE49-F238E27FC236}">
                <a16:creationId xmlns:a16="http://schemas.microsoft.com/office/drawing/2014/main" id="{31886BD2-7A88-49FC-8F68-6CFE1ABDCDB7}"/>
              </a:ext>
            </a:extLst>
          </p:cNvPr>
          <p:cNvSpPr/>
          <p:nvPr/>
        </p:nvSpPr>
        <p:spPr>
          <a:xfrm flipH="1">
            <a:off x="18090356" y="10563774"/>
            <a:ext cx="53950" cy="61050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7" name="Стрелка: вниз 26">
            <a:extLst>
              <a:ext uri="{FF2B5EF4-FFF2-40B4-BE49-F238E27FC236}">
                <a16:creationId xmlns:a16="http://schemas.microsoft.com/office/drawing/2014/main" id="{B2765DE1-5CCD-4910-8476-EB6E2FF537CC}"/>
              </a:ext>
            </a:extLst>
          </p:cNvPr>
          <p:cNvSpPr/>
          <p:nvPr/>
        </p:nvSpPr>
        <p:spPr>
          <a:xfrm flipV="1">
            <a:off x="10172700" y="20878024"/>
            <a:ext cx="45719" cy="6768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8" name="Стрелка: вниз 27">
            <a:extLst>
              <a:ext uri="{FF2B5EF4-FFF2-40B4-BE49-F238E27FC236}">
                <a16:creationId xmlns:a16="http://schemas.microsoft.com/office/drawing/2014/main" id="{95DAC2AC-5742-4049-86A2-E928FB22C05B}"/>
              </a:ext>
            </a:extLst>
          </p:cNvPr>
          <p:cNvSpPr/>
          <p:nvPr/>
        </p:nvSpPr>
        <p:spPr>
          <a:xfrm flipV="1">
            <a:off x="10172700" y="24918285"/>
            <a:ext cx="45719" cy="37060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34" name="Стрелка: вниз 33">
            <a:extLst>
              <a:ext uri="{FF2B5EF4-FFF2-40B4-BE49-F238E27FC236}">
                <a16:creationId xmlns:a16="http://schemas.microsoft.com/office/drawing/2014/main" id="{C75DF590-1516-44AB-B9A5-B5507A7AF1F4}"/>
              </a:ext>
            </a:extLst>
          </p:cNvPr>
          <p:cNvSpPr/>
          <p:nvPr/>
        </p:nvSpPr>
        <p:spPr>
          <a:xfrm flipH="1">
            <a:off x="4494995" y="36611919"/>
            <a:ext cx="45719" cy="121100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1" name="Стрелка: вниз 40">
            <a:extLst>
              <a:ext uri="{FF2B5EF4-FFF2-40B4-BE49-F238E27FC236}">
                <a16:creationId xmlns:a16="http://schemas.microsoft.com/office/drawing/2014/main" id="{23AE8F03-CEF2-4803-8FB0-434E113CBDE5}"/>
              </a:ext>
            </a:extLst>
          </p:cNvPr>
          <p:cNvSpPr/>
          <p:nvPr/>
        </p:nvSpPr>
        <p:spPr>
          <a:xfrm rot="5400000">
            <a:off x="5072095" y="25595805"/>
            <a:ext cx="45719" cy="124563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2" name="Стрелка: вниз 41">
            <a:extLst>
              <a:ext uri="{FF2B5EF4-FFF2-40B4-BE49-F238E27FC236}">
                <a16:creationId xmlns:a16="http://schemas.microsoft.com/office/drawing/2014/main" id="{2382AEB2-DFE4-425A-AF5B-E5C05C9B3D3E}"/>
              </a:ext>
            </a:extLst>
          </p:cNvPr>
          <p:cNvSpPr/>
          <p:nvPr/>
        </p:nvSpPr>
        <p:spPr>
          <a:xfrm flipH="1">
            <a:off x="4367408" y="26241483"/>
            <a:ext cx="81870" cy="3198087"/>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3" name="Стрелка: вправо 42">
            <a:extLst>
              <a:ext uri="{FF2B5EF4-FFF2-40B4-BE49-F238E27FC236}">
                <a16:creationId xmlns:a16="http://schemas.microsoft.com/office/drawing/2014/main" id="{F47905F9-5029-4CFB-BC4C-C6D3C870C9F6}"/>
              </a:ext>
            </a:extLst>
          </p:cNvPr>
          <p:cNvSpPr/>
          <p:nvPr/>
        </p:nvSpPr>
        <p:spPr>
          <a:xfrm>
            <a:off x="17607749" y="26241483"/>
            <a:ext cx="988076" cy="8236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5" name="Стрелка: вниз 44">
            <a:extLst>
              <a:ext uri="{FF2B5EF4-FFF2-40B4-BE49-F238E27FC236}">
                <a16:creationId xmlns:a16="http://schemas.microsoft.com/office/drawing/2014/main" id="{F959A653-6FEF-4092-AD16-B4E9ECFD2A68}"/>
              </a:ext>
            </a:extLst>
          </p:cNvPr>
          <p:cNvSpPr/>
          <p:nvPr/>
        </p:nvSpPr>
        <p:spPr>
          <a:xfrm>
            <a:off x="10195559" y="16702770"/>
            <a:ext cx="45719" cy="225650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51" name="Стрелка: вправо 50">
            <a:extLst>
              <a:ext uri="{FF2B5EF4-FFF2-40B4-BE49-F238E27FC236}">
                <a16:creationId xmlns:a16="http://schemas.microsoft.com/office/drawing/2014/main" id="{1E38F44B-AE35-476A-A20C-49B0BAEC66EB}"/>
              </a:ext>
            </a:extLst>
          </p:cNvPr>
          <p:cNvSpPr/>
          <p:nvPr/>
        </p:nvSpPr>
        <p:spPr>
          <a:xfrm rot="10800000" flipV="1">
            <a:off x="10241278" y="16609638"/>
            <a:ext cx="1580114" cy="45719"/>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52" name="Стрелка: вправо 51">
            <a:extLst>
              <a:ext uri="{FF2B5EF4-FFF2-40B4-BE49-F238E27FC236}">
                <a16:creationId xmlns:a16="http://schemas.microsoft.com/office/drawing/2014/main" id="{C3499973-C509-4348-BA77-31F20C6EA8EF}"/>
              </a:ext>
            </a:extLst>
          </p:cNvPr>
          <p:cNvSpPr/>
          <p:nvPr/>
        </p:nvSpPr>
        <p:spPr>
          <a:xfrm flipV="1">
            <a:off x="26127394" y="16849526"/>
            <a:ext cx="4529069" cy="45719"/>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55" name="Стрелка: вниз 54">
            <a:extLst>
              <a:ext uri="{FF2B5EF4-FFF2-40B4-BE49-F238E27FC236}">
                <a16:creationId xmlns:a16="http://schemas.microsoft.com/office/drawing/2014/main" id="{4E8CCB51-E239-4322-BB4E-0B1116F25677}"/>
              </a:ext>
            </a:extLst>
          </p:cNvPr>
          <p:cNvSpPr/>
          <p:nvPr/>
        </p:nvSpPr>
        <p:spPr>
          <a:xfrm>
            <a:off x="30586679" y="16918105"/>
            <a:ext cx="45719" cy="1599039"/>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19" name="Стрелка: вниз 18">
            <a:extLst>
              <a:ext uri="{FF2B5EF4-FFF2-40B4-BE49-F238E27FC236}">
                <a16:creationId xmlns:a16="http://schemas.microsoft.com/office/drawing/2014/main" id="{1E202DDB-268C-49EF-AC93-E6487E12A837}"/>
              </a:ext>
            </a:extLst>
          </p:cNvPr>
          <p:cNvSpPr/>
          <p:nvPr/>
        </p:nvSpPr>
        <p:spPr>
          <a:xfrm>
            <a:off x="4494994" y="32468582"/>
            <a:ext cx="45719" cy="113498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cxnSp>
        <p:nvCxnSpPr>
          <p:cNvPr id="29" name="Прямая со стрелкой 28">
            <a:extLst>
              <a:ext uri="{FF2B5EF4-FFF2-40B4-BE49-F238E27FC236}">
                <a16:creationId xmlns:a16="http://schemas.microsoft.com/office/drawing/2014/main" id="{5ED1FF26-7E82-438D-8C7E-63F6A9AB38BB}"/>
              </a:ext>
            </a:extLst>
          </p:cNvPr>
          <p:cNvCxnSpPr/>
          <p:nvPr/>
        </p:nvCxnSpPr>
        <p:spPr>
          <a:xfrm>
            <a:off x="10241277" y="20489411"/>
            <a:ext cx="0" cy="61811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1" name="Прямая со стрелкой 30">
            <a:extLst>
              <a:ext uri="{FF2B5EF4-FFF2-40B4-BE49-F238E27FC236}">
                <a16:creationId xmlns:a16="http://schemas.microsoft.com/office/drawing/2014/main" id="{A887CFAA-69CA-4138-B740-A5CA482B7FCE}"/>
              </a:ext>
            </a:extLst>
          </p:cNvPr>
          <p:cNvCxnSpPr>
            <a:cxnSpLocks/>
            <a:stCxn id="43" idx="3"/>
          </p:cNvCxnSpPr>
          <p:nvPr/>
        </p:nvCxnSpPr>
        <p:spPr>
          <a:xfrm>
            <a:off x="18595825" y="26282667"/>
            <a:ext cx="0" cy="324749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0" name="Прямая со стрелкой 39">
            <a:extLst>
              <a:ext uri="{FF2B5EF4-FFF2-40B4-BE49-F238E27FC236}">
                <a16:creationId xmlns:a16="http://schemas.microsoft.com/office/drawing/2014/main" id="{C62332BD-CF19-42DA-821C-A9B680F85893}"/>
              </a:ext>
            </a:extLst>
          </p:cNvPr>
          <p:cNvCxnSpPr/>
          <p:nvPr/>
        </p:nvCxnSpPr>
        <p:spPr>
          <a:xfrm>
            <a:off x="4449278" y="40206897"/>
            <a:ext cx="0" cy="113498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 name="Прямая соединительная линия 3">
            <a:extLst>
              <a:ext uri="{FF2B5EF4-FFF2-40B4-BE49-F238E27FC236}">
                <a16:creationId xmlns:a16="http://schemas.microsoft.com/office/drawing/2014/main" id="{96247A87-6D5B-494C-8949-453FE8CE0FFE}"/>
              </a:ext>
            </a:extLst>
          </p:cNvPr>
          <p:cNvCxnSpPr/>
          <p:nvPr/>
        </p:nvCxnSpPr>
        <p:spPr>
          <a:xfrm>
            <a:off x="8523515" y="35130658"/>
            <a:ext cx="2545555"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4682376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рямоугольник 2">
            <a:extLst>
              <a:ext uri="{FF2B5EF4-FFF2-40B4-BE49-F238E27FC236}">
                <a16:creationId xmlns:a16="http://schemas.microsoft.com/office/drawing/2014/main" id="{F69B7055-C258-4481-B531-4DEC7FA90DD8}"/>
              </a:ext>
            </a:extLst>
          </p:cNvPr>
          <p:cNvSpPr/>
          <p:nvPr/>
        </p:nvSpPr>
        <p:spPr>
          <a:xfrm>
            <a:off x="2074989" y="10593138"/>
            <a:ext cx="32196504" cy="12827301"/>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a:latin typeface="Times New Roman" panose="02020603050405020304" pitchFamily="18" charset="0"/>
                <a:cs typeface="Times New Roman" panose="02020603050405020304" pitchFamily="18" charset="0"/>
              </a:rPr>
              <a:t>Требования к участникам отбора, которым должен соответствовать участник отбора на дату подачи заявки на участие в отборе:</a:t>
            </a:r>
          </a:p>
          <a:p>
            <a:pPr algn="ctr"/>
            <a:r>
              <a:rPr lang="ru-RU" sz="3200">
                <a:latin typeface="Times New Roman" panose="02020603050405020304" pitchFamily="18" charset="0"/>
                <a:cs typeface="Times New Roman" panose="02020603050405020304" pitchFamily="18" charset="0"/>
              </a:rPr>
              <a:t>а) участник отбора понес в текущем году затраты, указанные в пункте 19 настоящего Порядка;</a:t>
            </a:r>
          </a:p>
          <a:p>
            <a:pPr algn="ctr"/>
            <a:r>
              <a:rPr lang="ru-RU" sz="3200">
                <a:latin typeface="Times New Roman" panose="02020603050405020304" pitchFamily="18" charset="0"/>
                <a:cs typeface="Times New Roman" panose="02020603050405020304" pitchFamily="18" charset="0"/>
              </a:rPr>
              <a:t>б) у участника отбора должна отсутствовать неисполненная обязанность по уплате налогов, сборов, страховых взносов, пеней, штрафов, процентов, подлежащих уплате в соответствии с законодательством Российской Федерации о налогах и сборах;</a:t>
            </a:r>
          </a:p>
          <a:p>
            <a:pPr algn="ctr"/>
            <a:r>
              <a:rPr lang="ru-RU" sz="3200">
                <a:latin typeface="Times New Roman" panose="02020603050405020304" pitchFamily="18" charset="0"/>
                <a:cs typeface="Times New Roman" panose="02020603050405020304" pitchFamily="18" charset="0"/>
              </a:rPr>
              <a:t>в) у участника отбора должна отсутствовать просроченная задолженность по возврату в бюджет Воронежской области субсидий, бюджетных инвестиций, предоставленных в том числе в соответствии с иными правовыми актами, а также иная просроченная (неурегулированная) задолженность по денежным обязательствам перед Воронежской областью;</a:t>
            </a:r>
          </a:p>
          <a:p>
            <a:pPr algn="ctr"/>
            <a:r>
              <a:rPr lang="ru-RU" sz="3200">
                <a:latin typeface="Times New Roman" panose="02020603050405020304" pitchFamily="18" charset="0"/>
                <a:cs typeface="Times New Roman" panose="02020603050405020304" pitchFamily="18" charset="0"/>
              </a:rPr>
              <a:t>г) участники отбора - юридические лица не должны находиться в процессе реорганизации (за исключением реорганизации в форме присоединения к юридическому лицу, являющемуся участником отбора, другого юридического лица), ликвидации, в отношении них не введена процедура банкротства, деятельность участника отбора не приостановлена в порядке, предусмотренном законодательством Российской Федерации, а участники отбора - индивидуальные предприниматели не должны прекратить деятельность в качестве индивидуального предпринимателя;</a:t>
            </a:r>
          </a:p>
          <a:p>
            <a:pPr algn="ctr"/>
            <a:r>
              <a:rPr lang="ru-RU" sz="3200">
                <a:latin typeface="Times New Roman" panose="02020603050405020304" pitchFamily="18" charset="0"/>
                <a:cs typeface="Times New Roman" panose="02020603050405020304" pitchFamily="18" charset="0"/>
              </a:rPr>
              <a:t>д) в реестре дисквалифицированных лиц отсутствуют сведения о дисквалифицированных руководителе, членах коллегиального исполнительного органа, лице, исполняющем функции единоличного исполнительного органа, или главном бухгалтере участника отбора, являющегося юридическим лицом, об индивидуальном предпринимателе, являющемся участником отбора;</a:t>
            </a:r>
          </a:p>
          <a:p>
            <a:pPr algn="ctr"/>
            <a:r>
              <a:rPr lang="ru-RU" sz="3200">
                <a:latin typeface="Times New Roman" panose="02020603050405020304" pitchFamily="18" charset="0"/>
                <a:cs typeface="Times New Roman" panose="02020603050405020304" pitchFamily="18" charset="0"/>
              </a:rPr>
              <a:t>е) участник отбора не должен являться иностранным юридическим лицом, а также российским юридическим лицом, в уставном (складочном) капитале которого доля участия иностранных юридических лиц, местом регистрации которых является государство или территория, включенные в утвержденный Министерством финансов Российской Федерации перечень государств и территорий, предоставляющих льготный налоговый режим налогообложения и (или) не предусматривающих раскрытия и предоставления информации при проведении финансовых операций (офшорные зоны), в совокупности превышает 50 процентов;</a:t>
            </a:r>
          </a:p>
          <a:p>
            <a:pPr algn="ctr"/>
            <a:r>
              <a:rPr lang="ru-RU" sz="3200">
                <a:latin typeface="Times New Roman" panose="02020603050405020304" pitchFamily="18" charset="0"/>
                <a:cs typeface="Times New Roman" panose="02020603050405020304" pitchFamily="18" charset="0"/>
              </a:rPr>
              <a:t>ж) участник отбора не должен получать средства из бюджета Воронежской области на основании иных нормативных правовых актов Воронежской области на цели, установленные в пункте 3 настоящего Порядка;</a:t>
            </a:r>
          </a:p>
          <a:p>
            <a:pPr algn="ctr"/>
            <a:r>
              <a:rPr lang="ru-RU" sz="3200">
                <a:latin typeface="Times New Roman" panose="02020603050405020304" pitchFamily="18" charset="0"/>
                <a:cs typeface="Times New Roman" panose="02020603050405020304" pitchFamily="18" charset="0"/>
              </a:rPr>
              <a:t>з) участник отбора осуществляет деятельность на территории Воронежской области и поставлен на учет в налоговых органах Воронежской области.</a:t>
            </a:r>
            <a:endParaRPr lang="ru-RU" sz="3200" dirty="0">
              <a:latin typeface="Times New Roman" panose="02020603050405020304" pitchFamily="18" charset="0"/>
              <a:cs typeface="Times New Roman" panose="02020603050405020304" pitchFamily="18" charset="0"/>
            </a:endParaRPr>
          </a:p>
        </p:txBody>
      </p:sp>
      <p:sp>
        <p:nvSpPr>
          <p:cNvPr id="5" name="Прямоугольник 4">
            <a:extLst>
              <a:ext uri="{FF2B5EF4-FFF2-40B4-BE49-F238E27FC236}">
                <a16:creationId xmlns:a16="http://schemas.microsoft.com/office/drawing/2014/main" id="{B1927793-A2A3-45A7-84CB-FE8627632E21}"/>
              </a:ext>
            </a:extLst>
          </p:cNvPr>
          <p:cNvSpPr/>
          <p:nvPr/>
        </p:nvSpPr>
        <p:spPr>
          <a:xfrm>
            <a:off x="2074988" y="32298968"/>
            <a:ext cx="32196505" cy="1020588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a:latin typeface="Times New Roman" panose="02020603050405020304" pitchFamily="18" charset="0"/>
                <a:cs typeface="Times New Roman" panose="02020603050405020304" pitchFamily="18" charset="0"/>
              </a:rPr>
              <a:t>Участник отбора одновременно с представлением заявки представляет в Департамент следующие документы:</a:t>
            </a:r>
          </a:p>
          <a:p>
            <a:pPr algn="ctr"/>
            <a:r>
              <a:rPr lang="ru-RU" sz="3200">
                <a:latin typeface="Times New Roman" panose="02020603050405020304" pitchFamily="18" charset="0"/>
                <a:cs typeface="Times New Roman" panose="02020603050405020304" pitchFamily="18" charset="0"/>
              </a:rPr>
              <a:t>а) справку-расчет размера субсидии по форме согласно приложению N 2 к настоящему Порядку;</a:t>
            </a:r>
          </a:p>
          <a:p>
            <a:pPr algn="ctr"/>
            <a:r>
              <a:rPr lang="ru-RU" sz="3200">
                <a:latin typeface="Times New Roman" panose="02020603050405020304" pitchFamily="18" charset="0"/>
                <a:cs typeface="Times New Roman" panose="02020603050405020304" pitchFamily="18" charset="0"/>
              </a:rPr>
              <a:t>б) копии ученического договора и (или) договора о целевом обучении в Образовательной организации или иной образовательной организации;</a:t>
            </a:r>
          </a:p>
          <a:p>
            <a:pPr algn="ctr"/>
            <a:r>
              <a:rPr lang="ru-RU" sz="3200">
                <a:latin typeface="Times New Roman" panose="02020603050405020304" pitchFamily="18" charset="0"/>
                <a:cs typeface="Times New Roman" panose="02020603050405020304" pitchFamily="18" charset="0"/>
              </a:rPr>
              <a:t>в) заверенные копии платежных поручений (расходных кассовых ордеров), подтверждающих затраты по заключенным ученическим договорам и (или) договорам о целевом обучении;</a:t>
            </a:r>
          </a:p>
          <a:p>
            <a:pPr algn="ctr"/>
            <a:r>
              <a:rPr lang="ru-RU" sz="3200">
                <a:latin typeface="Times New Roman" panose="02020603050405020304" pitchFamily="18" charset="0"/>
                <a:cs typeface="Times New Roman" panose="02020603050405020304" pitchFamily="18" charset="0"/>
              </a:rPr>
              <a:t>г) информацию о получателе субсидии, заключившем ученические договоры с работниками и (или) договоры о целевом обучении с гражданами Российской Федерации, по форме согласно приложению N 3 к настоящему Порядку;</a:t>
            </a:r>
          </a:p>
          <a:p>
            <a:pPr algn="ctr"/>
            <a:r>
              <a:rPr lang="ru-RU" sz="3200">
                <a:latin typeface="Times New Roman" panose="02020603050405020304" pitchFamily="18" charset="0"/>
                <a:cs typeface="Times New Roman" panose="02020603050405020304" pitchFamily="18" charset="0"/>
              </a:rPr>
              <a:t>д) сведения о руководителе, членах коллегиального исполнительного органа, лице, исполняющем функции единоличного исполнительного органа, и главном бухгалтере участника отбора, являющегося юридическим лицом, об индивидуальном предпринимателе, являющемся участником отбора;</a:t>
            </a:r>
          </a:p>
          <a:p>
            <a:pPr algn="ctr"/>
            <a:r>
              <a:rPr lang="ru-RU" sz="3200">
                <a:latin typeface="Times New Roman" panose="02020603050405020304" pitchFamily="18" charset="0"/>
                <a:cs typeface="Times New Roman" panose="02020603050405020304" pitchFamily="18" charset="0"/>
              </a:rPr>
              <a:t>е) копию паспорта гражданина Российской Федерации, с которым заключен ученический договор и (или) договор о целевом обучении, или документа, его заменяющего;</a:t>
            </a:r>
          </a:p>
          <a:p>
            <a:pPr algn="ctr"/>
            <a:r>
              <a:rPr lang="ru-RU" sz="3200">
                <a:latin typeface="Times New Roman" panose="02020603050405020304" pitchFamily="18" charset="0"/>
                <a:cs typeface="Times New Roman" panose="02020603050405020304" pitchFamily="18" charset="0"/>
              </a:rPr>
              <a:t>ж) отчетность о финансово-экономическом состоянии участника отбора за год, предшествующий году получения субсидии, по форме, утвержденной Департаментом (за исключением участников отбора, поставленных на учет в налоговых органах и начавших свою производственную деятельность в отчетном финансовому году или году получения субсидии), в случае отсутствия отчетности в Департаменте;</a:t>
            </a:r>
          </a:p>
          <a:p>
            <a:pPr algn="ctr"/>
            <a:r>
              <a:rPr lang="ru-RU" sz="3200">
                <a:latin typeface="Times New Roman" panose="02020603050405020304" pitchFamily="18" charset="0"/>
                <a:cs typeface="Times New Roman" panose="02020603050405020304" pitchFamily="18" charset="0"/>
              </a:rPr>
              <a:t>з) согласие на обработку персональных данных в отношении каждого физического лица (обучающегося, а также лиц, указанных в подпункте "д" настоящего пункта).</a:t>
            </a:r>
            <a:endParaRPr lang="ru-RU" sz="3200" dirty="0">
              <a:latin typeface="Times New Roman" panose="02020603050405020304" pitchFamily="18" charset="0"/>
              <a:cs typeface="Times New Roman" panose="02020603050405020304" pitchFamily="18" charset="0"/>
            </a:endParaRPr>
          </a:p>
        </p:txBody>
      </p:sp>
      <p:sp>
        <p:nvSpPr>
          <p:cNvPr id="2" name="Прямоугольник 1">
            <a:extLst>
              <a:ext uri="{FF2B5EF4-FFF2-40B4-BE49-F238E27FC236}">
                <a16:creationId xmlns:a16="http://schemas.microsoft.com/office/drawing/2014/main" id="{9FF74AF0-9C9F-40D3-9EAA-8D13D1311498}"/>
              </a:ext>
            </a:extLst>
          </p:cNvPr>
          <p:cNvSpPr/>
          <p:nvPr/>
        </p:nvSpPr>
        <p:spPr>
          <a:xfrm>
            <a:off x="2074988" y="4176128"/>
            <a:ext cx="32196504" cy="411480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Целью предоставления субсидий является возмещение индивидуальным предпринимателям и организациям независимо от их организационно-правовой формы, являющимся сельскохозяйственными товаропроизводителями (кроме граждан, ведущих личное подсобное хозяйство), осуществляющим деятельность на сельских территориях, фактически понесенных затрат в рамках реализации основного мероприятия 19.2 "Развитие рынка труда (кадрового потенциала) на сельских территориях" подпрограммы 19 "Комплексное развитие сельских территорий Воронежской области" государственной программы Воронежской области "Развитие сельского хозяйства, производства пищевых продуктов и инфраструктуры агропродовольственного рынка", утвержденной постановлением правительства Воронежской области от 13.12.2013 N 1088</a:t>
            </a:r>
          </a:p>
          <a:p>
            <a:pPr algn="ctr"/>
            <a:endParaRPr lang="ru-RU" sz="32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854080782"/>
      </p:ext>
    </p:extLst>
  </p:cSld>
  <p:clrMapOvr>
    <a:masterClrMapping/>
  </p:clrMapOvr>
</p:sld>
</file>

<file path=ppt/theme/theme1.xml><?xml version="1.0" encoding="utf-8"?>
<a:theme xmlns:a="http://schemas.openxmlformats.org/drawingml/2006/main" name="Тема Office">
  <a:themeElements>
    <a:clrScheme name="Тема 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Тема 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Тема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877</TotalTime>
  <Words>1469</Words>
  <Application>Microsoft Office PowerPoint</Application>
  <PresentationFormat>Произвольный</PresentationFormat>
  <Paragraphs>55</Paragraphs>
  <Slides>2</Slides>
  <Notes>0</Notes>
  <HiddenSlides>0</HiddenSlides>
  <MMClips>0</MMClips>
  <ScaleCrop>false</ScaleCrop>
  <HeadingPairs>
    <vt:vector size="6" baseType="variant">
      <vt:variant>
        <vt:lpstr>Использованные шрифты</vt:lpstr>
      </vt:variant>
      <vt:variant>
        <vt:i4>4</vt:i4>
      </vt:variant>
      <vt:variant>
        <vt:lpstr>Тема</vt:lpstr>
      </vt:variant>
      <vt:variant>
        <vt:i4>1</vt:i4>
      </vt:variant>
      <vt:variant>
        <vt:lpstr>Заголовки слайдов</vt:lpstr>
      </vt:variant>
      <vt:variant>
        <vt:i4>2</vt:i4>
      </vt:variant>
    </vt:vector>
  </HeadingPairs>
  <TitlesOfParts>
    <vt:vector size="7" baseType="lpstr">
      <vt:lpstr>Arial</vt:lpstr>
      <vt:lpstr>Calibri</vt:lpstr>
      <vt:lpstr>Calibri Light</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Светличный Максим Владимирович</dc:creator>
  <cp:lastModifiedBy>Мацнева Валентина Алексеевна</cp:lastModifiedBy>
  <cp:revision>64</cp:revision>
  <cp:lastPrinted>2021-09-29T12:11:48Z</cp:lastPrinted>
  <dcterms:created xsi:type="dcterms:W3CDTF">2021-08-10T14:20:26Z</dcterms:created>
  <dcterms:modified xsi:type="dcterms:W3CDTF">2021-09-29T12:17:48Z</dcterms:modified>
</cp:coreProperties>
</file>

<file path=docProps/thumbnail.jpeg>
</file>