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57" r:id="rId3"/>
    <p:sldId id="258" r:id="rId4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1848" y="-11292"/>
      </p:cViewPr>
      <p:guideLst/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594096-61A4-47F0-882B-58D6B94F1D75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9475" y="1241425"/>
            <a:ext cx="23701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DC595-C915-4C24-9859-B2A2CC6F5B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349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9DC595-C915-4C24-9859-B2A2CC6F5B1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587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9DC595-C915-4C24-9859-B2A2CC6F5B1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695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881743" y="705852"/>
            <a:ext cx="3475579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07.02.2018 № 106 «Об утверждении Порядка предоставления субсидий из областного бюджета сельскохозяйственным товаропроизводителям (за исключением граждан, ведущих личное подсобное хозяйство, и сельскохозяйственных кредитных потребительских кооперативов) на возмещение части затрат на уплату страховых премий, начисленных по договорам сельскохозяйственного страхования в области растениеводства, и (или) животноводства, и (или) товарной аквакультуры (товарного рыбоводства)»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субсидии имеют  сельскохозяйственные товаропроизводители (за исключением граждан, ведущих личное подсобное хозяйство, и сельскохозяйственных кредитных потребительских кооперативов), признанные таковыми в соответствии с Федеральным  законом  от 29.12.2006 № 264-ФЗ «О развитии сельского хозяйства» и заключившие договоры сельскохозяйственного страхования со страховой организацией, являющейся членом объединения страховщиков в соответствии с Федеральным законом от 25.07.2011 № 260-ФЗ «О государственной поддержке в сфере сельскохозяйственного страхования и о внесении изменений в Федеральный закон «О развитии сельского хозяйства», поставленные на учет в налоговых органах Воронежской области, осуществляющие свою деятельность на территории Воронежской области и соответствующие на дату подачи заявки на участие в отборе требованиям, установленным пунктом 4 Порядка</a:t>
            </a:r>
            <a:r>
              <a:rPr lang="ru-RU" dirty="0"/>
              <a:t>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4787538" y="6076877"/>
            <a:ext cx="26484942" cy="17208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департаментом аграрной политики Воронежской области объявления о проведении отбора на  Едином портале бюджетной системы Российской Федерации в информационно-телекоммуникационной сети «Интернет», а также в информационной системе «Портал Воронежской области в сети Интернет» на странице Департамента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4819796" y="8349878"/>
            <a:ext cx="26484943" cy="44927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участником отбора в Департамент в срок, установленный Департаментом в объявлении о проведении отбора, заявки на участие в отборе по форме согласно приложению № 1 к Порядку с приложением документов, указанных в пункте 13 Порядка **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представить документы лично, через многофункциональный центр предоставления государственных и муниципальных услуг.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имеет право подать документы в электронном виде посредством использования системы подачи заявок на получение субсидии «Личный кабинет». В случае подачи заявок с прилагаемыми документами в электронном виде посредством использования системы подачи заявок на получение субсидии «Личный кабинет» такие заявки и документы должны быть подписаны электронной подписью руководителя участника отбора.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заявку, внести изменения в поданную заявку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266714" y="13620876"/>
            <a:ext cx="14520090" cy="15352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342847" y="15789364"/>
            <a:ext cx="14472357" cy="27251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10 рабочих дней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с даты регистрации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заявки)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658991" y="21366816"/>
            <a:ext cx="9027417" cy="19849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8562863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заявки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отклонения заявки участника отбора на стадии рассмотрения и оценки заявок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в пункте 4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9585078-1EC5-4E8A-8B93-B637977EDDE2}"/>
              </a:ext>
            </a:extLst>
          </p:cNvPr>
          <p:cNvSpPr/>
          <p:nvPr/>
        </p:nvSpPr>
        <p:spPr>
          <a:xfrm>
            <a:off x="26680885" y="29079679"/>
            <a:ext cx="7903027" cy="4408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922587EF-6113-4648-8CC3-44C99236B388}"/>
              </a:ext>
            </a:extLst>
          </p:cNvPr>
          <p:cNvSpPr/>
          <p:nvPr/>
        </p:nvSpPr>
        <p:spPr>
          <a:xfrm>
            <a:off x="26680885" y="34689523"/>
            <a:ext cx="7903027" cy="3820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4918285"/>
            <a:ext cx="9027417" cy="2888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предоставлении субсидии либо об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10 рабочих дней с даты  регистрации заявки)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1069070" y="29128028"/>
            <a:ext cx="10074730" cy="10450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в предоставлении субсидии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соответствии с пунктом 8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невыполнение целей и условий предоставления субсидии, установленных Порядком;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25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субсидии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FD82481-D641-47F8-80E8-762EB6F34C7F}"/>
              </a:ext>
            </a:extLst>
          </p:cNvPr>
          <p:cNvSpPr/>
          <p:nvPr/>
        </p:nvSpPr>
        <p:spPr>
          <a:xfrm>
            <a:off x="11069070" y="45079856"/>
            <a:ext cx="10074730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075056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 на оплату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20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F17C7CE-10F5-4C46-8FA1-DBB252C640D1}"/>
              </a:ext>
            </a:extLst>
          </p:cNvPr>
          <p:cNvSpPr/>
          <p:nvPr/>
        </p:nvSpPr>
        <p:spPr>
          <a:xfrm>
            <a:off x="1143001" y="37194421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1" y="40452285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 рабочих дней с даты принятия решения о предоставлении субсидии)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75000" y="44094962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10 рабочих дней после принятия положительного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43001" y="47149453"/>
            <a:ext cx="7380514" cy="37154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получателем субсидии отчета о достижении значений результатов предоставления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не позднее 20 января года, следующего за годом получения субсидии)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8B96C6C3-B25A-4B13-A9F2-E7BDA845C788}"/>
              </a:ext>
            </a:extLst>
          </p:cNvPr>
          <p:cNvSpPr/>
          <p:nvPr/>
        </p:nvSpPr>
        <p:spPr>
          <a:xfrm>
            <a:off x="8552771" y="41656662"/>
            <a:ext cx="947056" cy="1364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id="{0A48571C-47B7-4636-B6E7-A182C488242C}"/>
              </a:ext>
            </a:extLst>
          </p:cNvPr>
          <p:cNvSpPr/>
          <p:nvPr/>
        </p:nvSpPr>
        <p:spPr>
          <a:xfrm flipH="1">
            <a:off x="17955492" y="7827984"/>
            <a:ext cx="51658" cy="5366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31886BD2-7A88-49FC-8F68-6CFE1ABDCDB7}"/>
              </a:ext>
            </a:extLst>
          </p:cNvPr>
          <p:cNvSpPr/>
          <p:nvPr/>
        </p:nvSpPr>
        <p:spPr>
          <a:xfrm flipH="1">
            <a:off x="18035565" y="12987666"/>
            <a:ext cx="45719" cy="5357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E89C4D1B-FD9B-4CF0-9866-1B34F4FA1F3C}"/>
              </a:ext>
            </a:extLst>
          </p:cNvPr>
          <p:cNvSpPr/>
          <p:nvPr/>
        </p:nvSpPr>
        <p:spPr>
          <a:xfrm>
            <a:off x="17985080" y="15204505"/>
            <a:ext cx="55270" cy="5546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95DAC2AC-5742-4049-86A2-E928FB22C05B}"/>
              </a:ext>
            </a:extLst>
          </p:cNvPr>
          <p:cNvSpPr/>
          <p:nvPr/>
        </p:nvSpPr>
        <p:spPr>
          <a:xfrm>
            <a:off x="10102734" y="23388639"/>
            <a:ext cx="69965" cy="14178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6071A923-2A70-4B99-8557-189B4EF522C4}"/>
              </a:ext>
            </a:extLst>
          </p:cNvPr>
          <p:cNvSpPr/>
          <p:nvPr/>
        </p:nvSpPr>
        <p:spPr>
          <a:xfrm flipH="1">
            <a:off x="16119565" y="39626665"/>
            <a:ext cx="108616" cy="927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C75DF590-1516-44AB-B9A5-B5507A7AF1F4}"/>
              </a:ext>
            </a:extLst>
          </p:cNvPr>
          <p:cNvSpPr/>
          <p:nvPr/>
        </p:nvSpPr>
        <p:spPr>
          <a:xfrm flipH="1">
            <a:off x="4449278" y="36611920"/>
            <a:ext cx="91437" cy="6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: вниз 34">
            <a:extLst>
              <a:ext uri="{FF2B5EF4-FFF2-40B4-BE49-F238E27FC236}">
                <a16:creationId xmlns:a16="http://schemas.microsoft.com/office/drawing/2014/main" id="{37CFA3E3-11EF-43E8-AA7E-632302631A84}"/>
              </a:ext>
            </a:extLst>
          </p:cNvPr>
          <p:cNvSpPr/>
          <p:nvPr/>
        </p:nvSpPr>
        <p:spPr>
          <a:xfrm>
            <a:off x="4506164" y="39709022"/>
            <a:ext cx="45719" cy="7258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: вниз 37">
            <a:extLst>
              <a:ext uri="{FF2B5EF4-FFF2-40B4-BE49-F238E27FC236}">
                <a16:creationId xmlns:a16="http://schemas.microsoft.com/office/drawing/2014/main" id="{DE353881-F4C6-45B5-ABE0-6C80C2D306E6}"/>
              </a:ext>
            </a:extLst>
          </p:cNvPr>
          <p:cNvSpPr/>
          <p:nvPr/>
        </p:nvSpPr>
        <p:spPr>
          <a:xfrm>
            <a:off x="4506165" y="46496312"/>
            <a:ext cx="45719" cy="653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>
            <a:off x="5072095" y="25595805"/>
            <a:ext cx="45719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>
            <a:off x="4449277" y="26241483"/>
            <a:ext cx="45719" cy="2768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: вправо 42">
            <a:extLst>
              <a:ext uri="{FF2B5EF4-FFF2-40B4-BE49-F238E27FC236}">
                <a16:creationId xmlns:a16="http://schemas.microsoft.com/office/drawing/2014/main" id="{F47905F9-5029-4CFB-BC4C-C6D3C870C9F6}"/>
              </a:ext>
            </a:extLst>
          </p:cNvPr>
          <p:cNvSpPr/>
          <p:nvPr/>
        </p:nvSpPr>
        <p:spPr>
          <a:xfrm>
            <a:off x="14813770" y="26218624"/>
            <a:ext cx="141441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: вниз 43">
            <a:extLst>
              <a:ext uri="{FF2B5EF4-FFF2-40B4-BE49-F238E27FC236}">
                <a16:creationId xmlns:a16="http://schemas.microsoft.com/office/drawing/2014/main" id="{2BA274C7-A709-495D-9779-631D2489CD12}"/>
              </a:ext>
            </a:extLst>
          </p:cNvPr>
          <p:cNvSpPr/>
          <p:nvPr/>
        </p:nvSpPr>
        <p:spPr>
          <a:xfrm flipH="1">
            <a:off x="16146311" y="26264343"/>
            <a:ext cx="127590" cy="28153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 flipH="1">
            <a:off x="10126979" y="16845575"/>
            <a:ext cx="45720" cy="44180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241278" y="16845575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891337" y="16918105"/>
            <a:ext cx="471940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: вниз 52">
            <a:extLst>
              <a:ext uri="{FF2B5EF4-FFF2-40B4-BE49-F238E27FC236}">
                <a16:creationId xmlns:a16="http://schemas.microsoft.com/office/drawing/2014/main" id="{646BB351-C4A7-4055-A91E-36EB5F12004A}"/>
              </a:ext>
            </a:extLst>
          </p:cNvPr>
          <p:cNvSpPr/>
          <p:nvPr/>
        </p:nvSpPr>
        <p:spPr>
          <a:xfrm>
            <a:off x="30610744" y="28078577"/>
            <a:ext cx="45719" cy="10011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: вниз 53">
            <a:extLst>
              <a:ext uri="{FF2B5EF4-FFF2-40B4-BE49-F238E27FC236}">
                <a16:creationId xmlns:a16="http://schemas.microsoft.com/office/drawing/2014/main" id="{9AD41E40-2D62-44C6-A0E5-8F0885B698B8}"/>
              </a:ext>
            </a:extLst>
          </p:cNvPr>
          <p:cNvSpPr/>
          <p:nvPr/>
        </p:nvSpPr>
        <p:spPr>
          <a:xfrm>
            <a:off x="30656463" y="33488393"/>
            <a:ext cx="45719" cy="1201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5"/>
            <a:ext cx="45719" cy="159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45688B-BF26-49E0-B10A-0BE80773A748}"/>
              </a:ext>
            </a:extLst>
          </p:cNvPr>
          <p:cNvSpPr/>
          <p:nvPr/>
        </p:nvSpPr>
        <p:spPr>
          <a:xfrm>
            <a:off x="11069070" y="40553766"/>
            <a:ext cx="10074730" cy="33779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9D4A2C88-0CD3-46B2-8BD9-1820BFC81D03}"/>
              </a:ext>
            </a:extLst>
          </p:cNvPr>
          <p:cNvSpPr/>
          <p:nvPr/>
        </p:nvSpPr>
        <p:spPr>
          <a:xfrm>
            <a:off x="16100590" y="43931726"/>
            <a:ext cx="45721" cy="1148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125DF06-9DA5-4F0B-A8F6-8E52662A2C73}"/>
              </a:ext>
            </a:extLst>
          </p:cNvPr>
          <p:cNvSpPr/>
          <p:nvPr/>
        </p:nvSpPr>
        <p:spPr>
          <a:xfrm>
            <a:off x="1143001" y="32602028"/>
            <a:ext cx="7334795" cy="3977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1E202DDB-268C-49EF-AC93-E6487E12A837}"/>
              </a:ext>
            </a:extLst>
          </p:cNvPr>
          <p:cNvSpPr/>
          <p:nvPr/>
        </p:nvSpPr>
        <p:spPr>
          <a:xfrm flipH="1">
            <a:off x="4403558" y="31963930"/>
            <a:ext cx="45719" cy="5952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низ 21">
            <a:extLst>
              <a:ext uri="{FF2B5EF4-FFF2-40B4-BE49-F238E27FC236}">
                <a16:creationId xmlns:a16="http://schemas.microsoft.com/office/drawing/2014/main" id="{357D43C4-E154-4C07-BD7C-CF72205E2276}"/>
              </a:ext>
            </a:extLst>
          </p:cNvPr>
          <p:cNvSpPr/>
          <p:nvPr/>
        </p:nvSpPr>
        <p:spPr>
          <a:xfrm rot="10800000">
            <a:off x="9429362" y="36312177"/>
            <a:ext cx="91439" cy="54754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B4374ED7-6D4A-4AF1-AFD8-0605CDA39993}"/>
              </a:ext>
            </a:extLst>
          </p:cNvPr>
          <p:cNvSpPr/>
          <p:nvPr/>
        </p:nvSpPr>
        <p:spPr>
          <a:xfrm>
            <a:off x="9499827" y="36249428"/>
            <a:ext cx="1526556" cy="1254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627ADC15-93BB-4783-AA9A-3BABAE67173A}"/>
              </a:ext>
            </a:extLst>
          </p:cNvPr>
          <p:cNvSpPr/>
          <p:nvPr/>
        </p:nvSpPr>
        <p:spPr>
          <a:xfrm>
            <a:off x="4472135" y="43424443"/>
            <a:ext cx="68580" cy="670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1856680" y="26871560"/>
            <a:ext cx="33468627" cy="122411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Требования к участникам отбора, которым должен соответствовать участник отбора на дату подачи заявки на участие в отборе: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участники отбора - юридические лица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них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Федерации, а участники отбора - индивидуальные предприниматели не должны прекратить деятельность в качестве индивидуального предпринимателя;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в реестре дисквалифицированных лиц отсутствуют сведения о дисквалифицированном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является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участник отбора не получает средства из бюджета Воронежской области на основании иных нормативных правовых актов Воронежской области на цели, установленные в пункте 2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участник отбора не привлекался в году, предшествующем году получения субсидии, к ответственности за несоблюдение запрета на выжигание сухой травянистой растительности, стерни, пожнивных остатков (за исключением рисовой соломы) на землях сельскохозяйственного назначения, установленного постановлением Правительства Российской Федерации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16.09.2020 № 1479 «Об утверждении Правил противопожарного режима в Российской Федерации».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1856680" y="2549363"/>
            <a:ext cx="33468626" cy="2199195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субсидии является государственная поддержка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виде предоставления сельскохозяйственным товаропроизводителям (за исключением граждан, ведущих личное подсобное хозяйство, и сельскохозяйственных кредитных потребительских кооперативов) субсидий на возмещение части затрат на уплату страховых премий, начисленных по договорам сельскохозяйственного страхования, с учетом ставок для расчета размера субсидий, установленных планом сельскохозяйственного страхования на соответствующий год, и методик определения страховой стоимости и размера утраты (гибели) урожая сельскохозяйственной культуры, утраты (гибели) посадок многолетних насаждений, утраты (гибели) сельскохозяйственных животных, утраты (гибели) объектов товарной аквакультуры (товарного рыбоводства),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размере, рассчитанном в соответствии с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частью 3 статьи 3 Федерального закона от 25.07.2011 № 260-ФЗ «О государственной поддержке в сфере сельскохозяйственного страхования и о внесении изменений в Федеральный закон «О развитии сельского хозяйства»: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в области растениеводства - на случай утраты (гибели) урожая сельскохозяйственной культуры, в том числе урожая многолетних насаждений, утраты (гибели) посадок многолетних насаждений, указанных в плане сельскохозяйственного страхования на соответствующий финансовый год, утвержденном Министерством сельского хозяйства Российской Федерации (далее - план сельскохозяйственного страхования), в результате воздействия всех, нескольких или одного из следующих событий: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воздействие всех, нескольких или одного из опасных для производства сельскохозяйственной продукции природных явлений и стихийных бедствий (атмосферная, почвенная засуха, суховей, заморозки, вымерзание,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выпревание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град, крупный град, сильная пыльная (песчаная) буря, ледяная корка, сильный ливень, сильный и (или) продолжительный дождь, раннее появление или установление снежного покрова, промерзание верхнего слоя почвы, половодье, наводнение, подтопление, паводок, оползень, переувлажнение почвы, сильный и (или) ураганный ветер, землетрясение, сход снежных лавин, сель, природный пожар);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проникновение и (или) распространение вредных организмов, если такие события носят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эпифитотический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нарушение электро-, и (или) тепло-, и (или) водоснабжения в результате опасных природных явлений и стихийных бедствий при страховании сельскохозяйственных культур, выращиваемых в защищенном грунте или на мелиорируемых землях;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в области животноводства - на случай утраты (гибели) сельскохозяйственных животных, указанных в плане сельскохозяйственного страхования, в результате воздействия всех, нескольких или одного из следующих событий: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заразные болезни животных, включенные в перечень  заразных болезней животных, используемый для сельскохозяйственного страхования с государственной поддержкой, утвержденный Приказом Министерства сельского хозяйства Российской Федерации от 24.06.2013 № 242 «Об утверждении перечня заразных болезней животных, используемого для сельскохозяйственного страхования с государственной поддержкой»; возникновение на территории страхования сельскохозяйственных животных, определенной в договоре сельскохозяйственного страхования, очага заразной болезни животных, включенной в указанный в настоящем пункте перечень, для ликвидации которого по решению управления ветеринарии Воронежской области и (или) руководителя или его заместителя территориального органа Федеральной службы по ветеринарному и фитосанитарному надзору производится убой (уничтожение) сельскохозяйственных животных; массовые отравления;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воздействие всех, нескольких или одного из опасных для производства сельскохозяйственной продукции природных явлений и стихийных бедствий (удар молнии, землетрясение, сильная пыльная (песчаная) буря, ураганный ветер, сильная метель, буран, наводнение, обвал, сход снежных лавин, сель, оползень);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нарушение электро-, и (или) тепло-, и (или) водоснабжения в результате опасных природных явлений и стихийных бедствий, если условия содержания сельскохозяйственных животных предусматривают обязательное использование электрической, тепловой энергии, воды;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пожар;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в области объектов товарной аквакультуры (товарного рыбоводства), в отношении которых осуществляется предпринимательская деятельность, относящаяся к сельскохозяйственному производству в соответствии с Федеральным законом  от 02.07.2013 № 148-ФЗ «Об аквакультуре (рыбоводстве) и о внесении изменений в отдельные законодательные акты Российской Федерации», - на случай утраты (гибели) объектов товарной аквакультуры (товарного рыбоводства) в результате наступления следующих событий: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заразные болезни объектов товарной аквакультуры (товарного рыбоводства), включенные в  перечень  заразных болезней объектов товарной аквакультуры (товарного рыбоводства), используемый для сельскохозяйственного страхования с государственной поддержкой, утвержденный Приказом Министерства сельского хозяйства Российской Федерации от 22.08.2018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369 «Об утверждении перечня заразных болезней объектов товарной аквакультуры (товарного рыбоводства), используемого для сельскохозяйственного страхования с государственной поддержкой», массовые отравления;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воздействие опасных для разведения и (или) содержания, выращивания объектов товарной аквакультуры (товарного рыбоводства) природных явлений (шторм, ураганный ветер, наводнение, тайфун, цунами, ледоход, аномальное снижение уровня воды и (или) аномальные (резкие) перепады температуры воды в используемых для осуществления товарной аквакультуры (товарного рыбоводства) водных объектах и (или) их частях);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нарушение электро-, тепло-, водоснабжения в результате стихийных бедствий, если условия содержания объектов товарной аквакультуры (товарного рыбоводства) предусматривают обязательное использование электрической, тепловой энергии, водоснабжения;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пожар.</a:t>
            </a: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6104E57-4E8C-4821-A652-9E1F34F6697B}"/>
              </a:ext>
            </a:extLst>
          </p:cNvPr>
          <p:cNvSpPr/>
          <p:nvPr/>
        </p:nvSpPr>
        <p:spPr>
          <a:xfrm>
            <a:off x="2182761" y="1504335"/>
            <a:ext cx="32888903" cy="250132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Участник отбора одновременно с представлением заявки представляет в Департамент следующие документы: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расчет размера субсидий, составленный на основании договора сельскохозяйственного страхования и платежного поручения или иного документа, подтверждающих уплату сельскохозяйственным товаропроизводителем не менее 50 процентов страховой премии, по формам согласно приложениям № 2-7 </a:t>
            </a:r>
            <a:r>
              <a:rPr lang="ru-RU" sz="3200" dirty="0"/>
              <a:t>к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копию договора сельскохозяйственного страхования;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копию платежного поручения или иного документа, подтверждающего уплату сельскохозяйственным товаропроизводителем не менее 50 процентов страховой премии;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выписку из отчета о платежеспособности страховой организации о превышении фактического размера маржи платежеспособности над нормативным размером, рассчитываемого в порядке, установленном Центральным банком Российской Федерации, предоставленную сельскохозяйственному товаропроизводителю страховой организацией при заключении договора сельскохозяйственного страхования и заверенную ее руководителем;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справку о структуре страхового тарифа, заверенную страховой организацией;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копии лицензии на осуществление страхования и свидетельства, подтверждающие участие в объединении страховщиков, заверенные страховой организацией;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отчетность о финансово-экономическом состоянии получателей субсидий за год, предшествующий году получения субсидий, по форме, утвержденной Департаментом (за исключением получателей субсидий, поставленных на учет в налоговых органах и начавших свою производственную деятельность в отчетном финансовому году или году получения субсидии), в случае отсутствия отчетности в Департаменте;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в отношении договоров сельскохозяйственного страхования в области растениеводства: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сведения по формам федерального государственного статистического наблюдения № 4-СХ «Сведения об итогах сева под урожай» (для юридических лиц, осуществляющих сельскохозяйственную деятельность и имеющих посевы сельскохозяйственных культур (кроме субъектов малого предпринимательства и крестьянских (фермерских) хозяйств)) или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1-фермер «Сведения об итогах сева под урожай» (для субъектов малого предпринимательства и крестьянских (фермерских) хозяйств):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отношении договоров сельскохозяйственного страхования урожая сельскохозяйственных яровых культур и сельскохозяйственного страхования многолетних трав - за текущий год и за предшествующие пять лет;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отношении договоров сельскохозяйственного страхования урожая озимых сельскохозяйственных культур - за предшествующие пять лет;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отношении договоров сельскохозяйственного страхования урожая многолетних насаждений, а также многолетних трав посева прошлых лет - за пять лет, в которых был урожай;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сведения по формам федерального государственного статистического наблюдения № 29-СХ «Сведения о сборе урожая сельскохозяйственных культур» (для юридических лиц, осуществляющих сельскохозяйственную деятельность и имеющих посевную площадь, сенокосы или только многолетние насаждения (кроме субъектов малого предпринимательства и крестьянских (фермерских) хозяйств)) или № 2-фермер «Сведения о сборе урожая сельскохозяйственных культур» (для субъектов малого предпринимательства и крестьянских (фермерских) хозяйств):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отношении договоров сельскохозяйственного страхования урожая яровых культур и озимых сельскохозяйственных культур - за предшествующие пять лет;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отношении договоров сельскохозяйственного страхования урожая многолетних насаждений, а также многолетних трав посева прошлых лет - за пять лет, в которых был урожай;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в отношении договоров сельскохозяйственного страхования урожая озимых сельскохозяйственных культур и договоров сельскохозяйственного страхования многолетних насаждений за текущий год - сведения по форме федерального государственного статистического наблюдения - № П-1(СХ) «Сведения о производстве и отгрузке сельскохозяйственной продукции» (для юридических лиц, осуществляющих сельскохозяйственную деятельность (кроме субъектов малого предпринимательства и крестьянских (фермерских) хозяйств)) или структуру посевных площадей по форме согласно приложению № 8  к Порядку (для субъектов малого предпринимательства и крестьянских (фермерских) хозяйств);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справку о фактических площадях по окончании срока сева сельскохозяйственных культур для субъектов малого предпринимательства и крестьянских (фермерских) хозяйств (в произвольной форме);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справку о фактическом окончании срока сева сельскохозяйственных культур и (или) о прекращении вегетации многолетних насаждений (в произвольной форме);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справку о фактической себестоимости, сложившейся у сельскохозяйственного производителя за год, предшествующий году заключения договора сельскохозяйственного страхования, по кормовым культурам (в произвольной форме);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справку о средней урожайности за последние 5 лет (в произвольной форме);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9) в отношении договоров сельскохозяйственного страхования в области животноводства: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сведения по форме федерального государственного статистического наблюдения – № П-1(СХ) «Сведения о производстве и отгрузке сельскохозяйственной продукции» (для юридических лиц, осуществляющих сельскохозяйственную деятельность (кроме субъектов малого предпринимательства и крестьянских (фермерских) хозяйств)) за месяц, предшествующий заключению договора сельскохозяйственного страхования;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сведения по типовой межотраслевой форме № СП-51 «Отчет о движении скота и птицы на ферме», утвержденной Постановлением Государственного комитета Российской Федерации по статистике от 29.09.1997 № 68 «Об утверждении унифицированных форм первичной учетной документации по учету сельскохозяйственной продукции и сырья», за месяц, предшествующий месяцу заключения договора сельскохозяйственного страхования;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10) в отношении договоров сельскохозяйственного страхования объектов товарной аквакультуры (товарного рыбоводства) - балансовую справку по форме согласно приложению № 9 к Порядку.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документов, указанных в настоящем пункте, заверяются участником отбора либо уполномоченным должностным лицом и скрепляются печатью (при наличии). В случае, если документы заверены уполномоченным лицом, представляются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3536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792</TotalTime>
  <Words>2915</Words>
  <Application>Microsoft Office PowerPoint</Application>
  <PresentationFormat>Произвольный</PresentationFormat>
  <Paragraphs>121</Paragraphs>
  <Slides>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Куркина Людмила Анатольевна</cp:lastModifiedBy>
  <cp:revision>89</cp:revision>
  <cp:lastPrinted>2021-08-11T09:50:44Z</cp:lastPrinted>
  <dcterms:created xsi:type="dcterms:W3CDTF">2021-08-10T14:20:26Z</dcterms:created>
  <dcterms:modified xsi:type="dcterms:W3CDTF">2021-09-29T13:36:05Z</dcterms:modified>
</cp:coreProperties>
</file>