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36180713" cy="51120675"/>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1848" y="-112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713554" y="8366281"/>
            <a:ext cx="30753606" cy="17797568"/>
          </a:xfrm>
        </p:spPr>
        <p:txBody>
          <a:bodyPr anchor="b"/>
          <a:lstStyle>
            <a:lvl1pPr algn="ctr">
              <a:defRPr sz="23741"/>
            </a:lvl1pPr>
          </a:lstStyle>
          <a:p>
            <a:r>
              <a:rPr lang="ru-RU"/>
              <a:t>Образец заголовка</a:t>
            </a:r>
            <a:endParaRPr lang="en-US" dirty="0"/>
          </a:p>
        </p:txBody>
      </p:sp>
      <p:sp>
        <p:nvSpPr>
          <p:cNvPr id="3" name="Subtitle 2"/>
          <p:cNvSpPr>
            <a:spLocks noGrp="1"/>
          </p:cNvSpPr>
          <p:nvPr>
            <p:ph type="subTitle" idx="1"/>
          </p:nvPr>
        </p:nvSpPr>
        <p:spPr>
          <a:xfrm>
            <a:off x="4522589" y="26850192"/>
            <a:ext cx="27135535" cy="12342326"/>
          </a:xfrm>
        </p:spPr>
        <p:txBody>
          <a:bodyPr/>
          <a:lstStyle>
            <a:lvl1pPr marL="0" indent="0" algn="ctr">
              <a:buNone/>
              <a:defRPr sz="9496"/>
            </a:lvl1pPr>
            <a:lvl2pPr marL="1809049" indent="0" algn="ctr">
              <a:buNone/>
              <a:defRPr sz="7914"/>
            </a:lvl2pPr>
            <a:lvl3pPr marL="3618098" indent="0" algn="ctr">
              <a:buNone/>
              <a:defRPr sz="7122"/>
            </a:lvl3pPr>
            <a:lvl4pPr marL="5427147" indent="0" algn="ctr">
              <a:buNone/>
              <a:defRPr sz="6331"/>
            </a:lvl4pPr>
            <a:lvl5pPr marL="7236196" indent="0" algn="ctr">
              <a:buNone/>
              <a:defRPr sz="6331"/>
            </a:lvl5pPr>
            <a:lvl6pPr marL="9045245" indent="0" algn="ctr">
              <a:buNone/>
              <a:defRPr sz="6331"/>
            </a:lvl6pPr>
            <a:lvl7pPr marL="10854294" indent="0" algn="ctr">
              <a:buNone/>
              <a:defRPr sz="6331"/>
            </a:lvl7pPr>
            <a:lvl8pPr marL="12663343" indent="0" algn="ctr">
              <a:buNone/>
              <a:defRPr sz="6331"/>
            </a:lvl8pPr>
            <a:lvl9pPr marL="14472392" indent="0" algn="ctr">
              <a:buNone/>
              <a:defRPr sz="6331"/>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517237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69047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891825" y="2721703"/>
            <a:ext cx="7801466" cy="4332240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487426" y="2721703"/>
            <a:ext cx="22952140" cy="4332240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11968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20418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468582" y="12744683"/>
            <a:ext cx="31205865" cy="21264777"/>
          </a:xfrm>
        </p:spPr>
        <p:txBody>
          <a:bodyPr anchor="b"/>
          <a:lstStyle>
            <a:lvl1pPr>
              <a:defRPr sz="23741"/>
            </a:lvl1pPr>
          </a:lstStyle>
          <a:p>
            <a:r>
              <a:rPr lang="ru-RU"/>
              <a:t>Образец заголовка</a:t>
            </a:r>
            <a:endParaRPr lang="en-US" dirty="0"/>
          </a:p>
        </p:txBody>
      </p:sp>
      <p:sp>
        <p:nvSpPr>
          <p:cNvPr id="3" name="Text Placeholder 2"/>
          <p:cNvSpPr>
            <a:spLocks noGrp="1"/>
          </p:cNvSpPr>
          <p:nvPr>
            <p:ph type="body" idx="1"/>
          </p:nvPr>
        </p:nvSpPr>
        <p:spPr>
          <a:xfrm>
            <a:off x="2468582" y="34210633"/>
            <a:ext cx="31205865" cy="11182644"/>
          </a:xfrm>
        </p:spPr>
        <p:txBody>
          <a:bodyPr/>
          <a:lstStyle>
            <a:lvl1pPr marL="0" indent="0">
              <a:buNone/>
              <a:defRPr sz="9496">
                <a:solidFill>
                  <a:schemeClr val="tx1"/>
                </a:solidFill>
              </a:defRPr>
            </a:lvl1pPr>
            <a:lvl2pPr marL="1809049" indent="0">
              <a:buNone/>
              <a:defRPr sz="7914">
                <a:solidFill>
                  <a:schemeClr val="tx1">
                    <a:tint val="75000"/>
                  </a:schemeClr>
                </a:solidFill>
              </a:defRPr>
            </a:lvl2pPr>
            <a:lvl3pPr marL="3618098" indent="0">
              <a:buNone/>
              <a:defRPr sz="7122">
                <a:solidFill>
                  <a:schemeClr val="tx1">
                    <a:tint val="75000"/>
                  </a:schemeClr>
                </a:solidFill>
              </a:defRPr>
            </a:lvl3pPr>
            <a:lvl4pPr marL="5427147" indent="0">
              <a:buNone/>
              <a:defRPr sz="6331">
                <a:solidFill>
                  <a:schemeClr val="tx1">
                    <a:tint val="75000"/>
                  </a:schemeClr>
                </a:solidFill>
              </a:defRPr>
            </a:lvl4pPr>
            <a:lvl5pPr marL="7236196" indent="0">
              <a:buNone/>
              <a:defRPr sz="6331">
                <a:solidFill>
                  <a:schemeClr val="tx1">
                    <a:tint val="75000"/>
                  </a:schemeClr>
                </a:solidFill>
              </a:defRPr>
            </a:lvl5pPr>
            <a:lvl6pPr marL="9045245" indent="0">
              <a:buNone/>
              <a:defRPr sz="6331">
                <a:solidFill>
                  <a:schemeClr val="tx1">
                    <a:tint val="75000"/>
                  </a:schemeClr>
                </a:solidFill>
              </a:defRPr>
            </a:lvl6pPr>
            <a:lvl7pPr marL="10854294" indent="0">
              <a:buNone/>
              <a:defRPr sz="6331">
                <a:solidFill>
                  <a:schemeClr val="tx1">
                    <a:tint val="75000"/>
                  </a:schemeClr>
                </a:solidFill>
              </a:defRPr>
            </a:lvl7pPr>
            <a:lvl8pPr marL="12663343" indent="0">
              <a:buNone/>
              <a:defRPr sz="6331">
                <a:solidFill>
                  <a:schemeClr val="tx1">
                    <a:tint val="75000"/>
                  </a:schemeClr>
                </a:solidFill>
              </a:defRPr>
            </a:lvl8pPr>
            <a:lvl9pPr marL="14472392" indent="0">
              <a:buNone/>
              <a:defRPr sz="6331">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1961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487424"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8316486"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1441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492137" y="2721714"/>
            <a:ext cx="31205865" cy="988096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492141" y="12531669"/>
            <a:ext cx="15306135"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4" name="Content Placeholder 3"/>
          <p:cNvSpPr>
            <a:spLocks noGrp="1"/>
          </p:cNvSpPr>
          <p:nvPr>
            <p:ph sz="half" idx="2"/>
          </p:nvPr>
        </p:nvSpPr>
        <p:spPr>
          <a:xfrm>
            <a:off x="2492141" y="18673247"/>
            <a:ext cx="15306135"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8316488" y="12531669"/>
            <a:ext cx="15381516"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6" name="Content Placeholder 5"/>
          <p:cNvSpPr>
            <a:spLocks noGrp="1"/>
          </p:cNvSpPr>
          <p:nvPr>
            <p:ph sz="quarter" idx="4"/>
          </p:nvPr>
        </p:nvSpPr>
        <p:spPr>
          <a:xfrm>
            <a:off x="18316488" y="18673247"/>
            <a:ext cx="15381516"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8ACCDC3-4D5A-4B21-B666-09C2D118AAEC}" type="datetimeFigureOut">
              <a:rPr lang="ru-RU" smtClean="0"/>
              <a:t>29.09.2021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06438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8ACCDC3-4D5A-4B21-B666-09C2D118AAEC}" type="datetimeFigureOut">
              <a:rPr lang="ru-RU" smtClean="0"/>
              <a:t>29.09.2021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28686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CDC3-4D5A-4B21-B666-09C2D118AAEC}" type="datetimeFigureOut">
              <a:rPr lang="ru-RU" smtClean="0"/>
              <a:t>29.09.2021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07329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Content Placeholder 2"/>
          <p:cNvSpPr>
            <a:spLocks noGrp="1"/>
          </p:cNvSpPr>
          <p:nvPr>
            <p:ph idx="1"/>
          </p:nvPr>
        </p:nvSpPr>
        <p:spPr>
          <a:xfrm>
            <a:off x="15381516" y="7360442"/>
            <a:ext cx="18316486" cy="36328813"/>
          </a:xfrm>
        </p:spPr>
        <p:txBody>
          <a:bodyPr/>
          <a:lstStyle>
            <a:lvl1pPr>
              <a:defRPr sz="12662"/>
            </a:lvl1pPr>
            <a:lvl2pPr>
              <a:defRPr sz="11079"/>
            </a:lvl2pPr>
            <a:lvl3pPr>
              <a:defRPr sz="9496"/>
            </a:lvl3pPr>
            <a:lvl4pPr>
              <a:defRPr sz="7914"/>
            </a:lvl4pPr>
            <a:lvl5pPr>
              <a:defRPr sz="7914"/>
            </a:lvl5pPr>
            <a:lvl6pPr>
              <a:defRPr sz="7914"/>
            </a:lvl6pPr>
            <a:lvl7pPr>
              <a:defRPr sz="7914"/>
            </a:lvl7pPr>
            <a:lvl8pPr>
              <a:defRPr sz="7914"/>
            </a:lvl8pPr>
            <a:lvl9pPr>
              <a:defRPr sz="791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6276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381516" y="7360442"/>
            <a:ext cx="18316486" cy="36328813"/>
          </a:xfrm>
        </p:spPr>
        <p:txBody>
          <a:bodyPr anchor="t"/>
          <a:lstStyle>
            <a:lvl1pPr marL="0" indent="0">
              <a:buNone/>
              <a:defRPr sz="12662"/>
            </a:lvl1pPr>
            <a:lvl2pPr marL="1809049" indent="0">
              <a:buNone/>
              <a:defRPr sz="11079"/>
            </a:lvl2pPr>
            <a:lvl3pPr marL="3618098" indent="0">
              <a:buNone/>
              <a:defRPr sz="9496"/>
            </a:lvl3pPr>
            <a:lvl4pPr marL="5427147" indent="0">
              <a:buNone/>
              <a:defRPr sz="7914"/>
            </a:lvl4pPr>
            <a:lvl5pPr marL="7236196" indent="0">
              <a:buNone/>
              <a:defRPr sz="7914"/>
            </a:lvl5pPr>
            <a:lvl6pPr marL="9045245" indent="0">
              <a:buNone/>
              <a:defRPr sz="7914"/>
            </a:lvl6pPr>
            <a:lvl7pPr marL="10854294" indent="0">
              <a:buNone/>
              <a:defRPr sz="7914"/>
            </a:lvl7pPr>
            <a:lvl8pPr marL="12663343" indent="0">
              <a:buNone/>
              <a:defRPr sz="7914"/>
            </a:lvl8pPr>
            <a:lvl9pPr marL="14472392" indent="0">
              <a:buNone/>
              <a:defRPr sz="7914"/>
            </a:lvl9pPr>
          </a:lstStyle>
          <a:p>
            <a:r>
              <a:rPr lang="ru-RU"/>
              <a:t>Вставка рисунка</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95463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87424" y="2721714"/>
            <a:ext cx="31205865" cy="988096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487424" y="13608513"/>
            <a:ext cx="31205865" cy="3243559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487424" y="47381303"/>
            <a:ext cx="8140660" cy="2721703"/>
          </a:xfrm>
          <a:prstGeom prst="rect">
            <a:avLst/>
          </a:prstGeom>
        </p:spPr>
        <p:txBody>
          <a:bodyPr vert="horz" lIns="91440" tIns="45720" rIns="91440" bIns="45720" rtlCol="0" anchor="ctr"/>
          <a:lstStyle>
            <a:lvl1pPr algn="l">
              <a:defRPr sz="4748">
                <a:solidFill>
                  <a:schemeClr val="tx1">
                    <a:tint val="75000"/>
                  </a:schemeClr>
                </a:solidFill>
              </a:defRPr>
            </a:lvl1pPr>
          </a:lstStyle>
          <a:p>
            <a:fld id="{58ACCDC3-4D5A-4B21-B666-09C2D118AAEC}" type="datetimeFigureOut">
              <a:rPr lang="ru-RU" smtClean="0"/>
              <a:t>29.09.2021</a:t>
            </a:fld>
            <a:endParaRPr lang="ru-RU"/>
          </a:p>
        </p:txBody>
      </p:sp>
      <p:sp>
        <p:nvSpPr>
          <p:cNvPr id="5" name="Footer Placeholder 4"/>
          <p:cNvSpPr>
            <a:spLocks noGrp="1"/>
          </p:cNvSpPr>
          <p:nvPr>
            <p:ph type="ftr" sz="quarter" idx="3"/>
          </p:nvPr>
        </p:nvSpPr>
        <p:spPr>
          <a:xfrm>
            <a:off x="11984861" y="47381303"/>
            <a:ext cx="12210991" cy="2721703"/>
          </a:xfrm>
          <a:prstGeom prst="rect">
            <a:avLst/>
          </a:prstGeom>
        </p:spPr>
        <p:txBody>
          <a:bodyPr vert="horz" lIns="91440" tIns="45720" rIns="91440" bIns="45720" rtlCol="0" anchor="ctr"/>
          <a:lstStyle>
            <a:lvl1pPr algn="ctr">
              <a:defRPr sz="474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5552629" y="47381303"/>
            <a:ext cx="8140660" cy="2721703"/>
          </a:xfrm>
          <a:prstGeom prst="rect">
            <a:avLst/>
          </a:prstGeom>
        </p:spPr>
        <p:txBody>
          <a:bodyPr vert="horz" lIns="91440" tIns="45720" rIns="91440" bIns="45720" rtlCol="0" anchor="ctr"/>
          <a:lstStyle>
            <a:lvl1pPr algn="r">
              <a:defRPr sz="4748">
                <a:solidFill>
                  <a:schemeClr val="tx1">
                    <a:tint val="75000"/>
                  </a:schemeClr>
                </a:solidFill>
              </a:defRPr>
            </a:lvl1pPr>
          </a:lstStyle>
          <a:p>
            <a:fld id="{0992354F-53E0-4A11-A0D0-AF61E2E12705}" type="slidenum">
              <a:rPr lang="ru-RU" smtClean="0"/>
              <a:t>‹#›</a:t>
            </a:fld>
            <a:endParaRPr lang="ru-RU"/>
          </a:p>
        </p:txBody>
      </p:sp>
    </p:spTree>
    <p:extLst>
      <p:ext uri="{BB962C8B-B14F-4D97-AF65-F5344CB8AC3E}">
        <p14:creationId xmlns:p14="http://schemas.microsoft.com/office/powerpoint/2010/main" val="1082454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18098" rtl="0" eaLnBrk="1" latinLnBrk="0" hangingPunct="1">
        <a:lnSpc>
          <a:spcPct val="90000"/>
        </a:lnSpc>
        <a:spcBef>
          <a:spcPct val="0"/>
        </a:spcBef>
        <a:buNone/>
        <a:defRPr sz="17410" kern="1200">
          <a:solidFill>
            <a:schemeClr val="tx1"/>
          </a:solidFill>
          <a:latin typeface="+mj-lt"/>
          <a:ea typeface="+mj-ea"/>
          <a:cs typeface="+mj-cs"/>
        </a:defRPr>
      </a:lvl1pPr>
    </p:titleStyle>
    <p:bodyStyle>
      <a:lvl1pPr marL="904524" indent="-904524" algn="l" defTabSz="3618098" rtl="0" eaLnBrk="1" latinLnBrk="0" hangingPunct="1">
        <a:lnSpc>
          <a:spcPct val="90000"/>
        </a:lnSpc>
        <a:spcBef>
          <a:spcPts val="3957"/>
        </a:spcBef>
        <a:buFont typeface="Arial" panose="020B0604020202020204" pitchFamily="34" charset="0"/>
        <a:buChar char="•"/>
        <a:defRPr sz="11079" kern="1200">
          <a:solidFill>
            <a:schemeClr val="tx1"/>
          </a:solidFill>
          <a:latin typeface="+mn-lt"/>
          <a:ea typeface="+mn-ea"/>
          <a:cs typeface="+mn-cs"/>
        </a:defRPr>
      </a:lvl1pPr>
      <a:lvl2pPr marL="2713573" indent="-904524" algn="l" defTabSz="3618098" rtl="0" eaLnBrk="1" latinLnBrk="0" hangingPunct="1">
        <a:lnSpc>
          <a:spcPct val="90000"/>
        </a:lnSpc>
        <a:spcBef>
          <a:spcPts val="1978"/>
        </a:spcBef>
        <a:buFont typeface="Arial" panose="020B0604020202020204" pitchFamily="34" charset="0"/>
        <a:buChar char="•"/>
        <a:defRPr sz="9496" kern="1200">
          <a:solidFill>
            <a:schemeClr val="tx1"/>
          </a:solidFill>
          <a:latin typeface="+mn-lt"/>
          <a:ea typeface="+mn-ea"/>
          <a:cs typeface="+mn-cs"/>
        </a:defRPr>
      </a:lvl2pPr>
      <a:lvl3pPr marL="4522622" indent="-904524" algn="l" defTabSz="3618098" rtl="0" eaLnBrk="1" latinLnBrk="0" hangingPunct="1">
        <a:lnSpc>
          <a:spcPct val="90000"/>
        </a:lnSpc>
        <a:spcBef>
          <a:spcPts val="1978"/>
        </a:spcBef>
        <a:buFont typeface="Arial" panose="020B0604020202020204" pitchFamily="34" charset="0"/>
        <a:buChar char="•"/>
        <a:defRPr sz="7914" kern="1200">
          <a:solidFill>
            <a:schemeClr val="tx1"/>
          </a:solidFill>
          <a:latin typeface="+mn-lt"/>
          <a:ea typeface="+mn-ea"/>
          <a:cs typeface="+mn-cs"/>
        </a:defRPr>
      </a:lvl3pPr>
      <a:lvl4pPr marL="6331671"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4pPr>
      <a:lvl5pPr marL="8140720"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5pPr>
      <a:lvl6pPr marL="9949769"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6pPr>
      <a:lvl7pPr marL="11758818"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7pPr>
      <a:lvl8pPr marL="13567867"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8pPr>
      <a:lvl9pPr marL="15376916"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9pPr>
    </p:bodyStyle>
    <p:otherStyle>
      <a:defPPr>
        <a:defRPr lang="en-US"/>
      </a:defPPr>
      <a:lvl1pPr marL="0" algn="l" defTabSz="3618098" rtl="0" eaLnBrk="1" latinLnBrk="0" hangingPunct="1">
        <a:defRPr sz="7122" kern="1200">
          <a:solidFill>
            <a:schemeClr val="tx1"/>
          </a:solidFill>
          <a:latin typeface="+mn-lt"/>
          <a:ea typeface="+mn-ea"/>
          <a:cs typeface="+mn-cs"/>
        </a:defRPr>
      </a:lvl1pPr>
      <a:lvl2pPr marL="1809049" algn="l" defTabSz="3618098" rtl="0" eaLnBrk="1" latinLnBrk="0" hangingPunct="1">
        <a:defRPr sz="7122" kern="1200">
          <a:solidFill>
            <a:schemeClr val="tx1"/>
          </a:solidFill>
          <a:latin typeface="+mn-lt"/>
          <a:ea typeface="+mn-ea"/>
          <a:cs typeface="+mn-cs"/>
        </a:defRPr>
      </a:lvl2pPr>
      <a:lvl3pPr marL="3618098" algn="l" defTabSz="3618098" rtl="0" eaLnBrk="1" latinLnBrk="0" hangingPunct="1">
        <a:defRPr sz="7122" kern="1200">
          <a:solidFill>
            <a:schemeClr val="tx1"/>
          </a:solidFill>
          <a:latin typeface="+mn-lt"/>
          <a:ea typeface="+mn-ea"/>
          <a:cs typeface="+mn-cs"/>
        </a:defRPr>
      </a:lvl3pPr>
      <a:lvl4pPr marL="5427147" algn="l" defTabSz="3618098" rtl="0" eaLnBrk="1" latinLnBrk="0" hangingPunct="1">
        <a:defRPr sz="7122" kern="1200">
          <a:solidFill>
            <a:schemeClr val="tx1"/>
          </a:solidFill>
          <a:latin typeface="+mn-lt"/>
          <a:ea typeface="+mn-ea"/>
          <a:cs typeface="+mn-cs"/>
        </a:defRPr>
      </a:lvl4pPr>
      <a:lvl5pPr marL="7236196" algn="l" defTabSz="3618098" rtl="0" eaLnBrk="1" latinLnBrk="0" hangingPunct="1">
        <a:defRPr sz="7122" kern="1200">
          <a:solidFill>
            <a:schemeClr val="tx1"/>
          </a:solidFill>
          <a:latin typeface="+mn-lt"/>
          <a:ea typeface="+mn-ea"/>
          <a:cs typeface="+mn-cs"/>
        </a:defRPr>
      </a:lvl5pPr>
      <a:lvl6pPr marL="9045245" algn="l" defTabSz="3618098" rtl="0" eaLnBrk="1" latinLnBrk="0" hangingPunct="1">
        <a:defRPr sz="7122" kern="1200">
          <a:solidFill>
            <a:schemeClr val="tx1"/>
          </a:solidFill>
          <a:latin typeface="+mn-lt"/>
          <a:ea typeface="+mn-ea"/>
          <a:cs typeface="+mn-cs"/>
        </a:defRPr>
      </a:lvl6pPr>
      <a:lvl7pPr marL="10854294" algn="l" defTabSz="3618098" rtl="0" eaLnBrk="1" latinLnBrk="0" hangingPunct="1">
        <a:defRPr sz="7122" kern="1200">
          <a:solidFill>
            <a:schemeClr val="tx1"/>
          </a:solidFill>
          <a:latin typeface="+mn-lt"/>
          <a:ea typeface="+mn-ea"/>
          <a:cs typeface="+mn-cs"/>
        </a:defRPr>
      </a:lvl7pPr>
      <a:lvl8pPr marL="12663343" algn="l" defTabSz="3618098" rtl="0" eaLnBrk="1" latinLnBrk="0" hangingPunct="1">
        <a:defRPr sz="7122" kern="1200">
          <a:solidFill>
            <a:schemeClr val="tx1"/>
          </a:solidFill>
          <a:latin typeface="+mn-lt"/>
          <a:ea typeface="+mn-ea"/>
          <a:cs typeface="+mn-cs"/>
        </a:defRPr>
      </a:lvl8pPr>
      <a:lvl9pPr marL="14472392" algn="l" defTabSz="3618098" rtl="0" eaLnBrk="1" latinLnBrk="0" hangingPunct="1">
        <a:defRPr sz="71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38E63B-8A78-4834-89E9-8CC515CFC12A}"/>
              </a:ext>
            </a:extLst>
          </p:cNvPr>
          <p:cNvSpPr txBox="1"/>
          <p:nvPr/>
        </p:nvSpPr>
        <p:spPr>
          <a:xfrm>
            <a:off x="788654" y="393156"/>
            <a:ext cx="34719570" cy="6001643"/>
          </a:xfrm>
          <a:prstGeom prst="rect">
            <a:avLst/>
          </a:prstGeom>
          <a:noFill/>
        </p:spPr>
        <p:txBody>
          <a:bodyPr wrap="square" rtlCol="0">
            <a:spAutoFit/>
          </a:bodyPr>
          <a:lstStyle/>
          <a:p>
            <a:pPr algn="ctr"/>
            <a:r>
              <a:rPr lang="ru-RU" sz="3200" dirty="0">
                <a:latin typeface="Times New Roman" panose="02020603050405020304" pitchFamily="18" charset="0"/>
                <a:cs typeface="Times New Roman" panose="02020603050405020304" pitchFamily="18" charset="0"/>
              </a:rPr>
              <a:t>Блок-схема предоставления мер государственной поддержки </a:t>
            </a:r>
          </a:p>
          <a:p>
            <a:pPr algn="ctr"/>
            <a:r>
              <a:rPr lang="ru-RU" sz="3200" dirty="0">
                <a:latin typeface="Times New Roman" panose="02020603050405020304" pitchFamily="18" charset="0"/>
                <a:cs typeface="Times New Roman" panose="02020603050405020304" pitchFamily="18" charset="0"/>
              </a:rPr>
              <a:t>в соответствии с постановлением правительства Воронежской области от 07.07.2020 № 631 «Об утверждении Порядка предоставления субсидий из областного бюджета сельскохозяйственным товаропроизводителям (за исключением граждан, ведущих личное подсобное хозяйство, и сельскохозяйственных кредитных потребительских кооперативов), научным организациям, профессиональным образовательным организациям, образовательным организациям высшего образования, которые в процессе научной, научно-технической и (или) образовательной деятельности осуществляют производство масличных культур, их первичную и последующую (промышленную) переработку, а также организациям и индивидуальным предпринимателям, осуществляющим производство, первичную и (или) последующую (промышленную) переработку масличных культур и (или) их реализацию, на стимулирование увеличения производства масличных культур»</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Право на получение субсидии  имеют  сельскохозяйственные товаропроизводители (за исключением граждан, ведущих личное подсобное хозяйство, и сельскохозяйственных кредитных потребительских кооперативов), научные организации, профессиональные образовательные организации, образовательные организации высшего образования, которые в процессе научной, научно-технической и (или) образовательной деятельности осуществляют производство масличных культур, их первичную и последующую (промышленную) переработку, а также организации и индивидуальные предприниматели, осуществляющие производство, первичную и (или) последующую (промышленную) переработку масличных культур и (или) их реализацию, поставленные на учет в налоговых органах Воронежской области, осуществляющие деятельность на территории Воронежской области, соответствующие требованиям, установленным пунктом 9 Порядка *</a:t>
            </a:r>
          </a:p>
        </p:txBody>
      </p:sp>
      <p:sp>
        <p:nvSpPr>
          <p:cNvPr id="7" name="Прямоугольник 6">
            <a:extLst>
              <a:ext uri="{FF2B5EF4-FFF2-40B4-BE49-F238E27FC236}">
                <a16:creationId xmlns:a16="http://schemas.microsoft.com/office/drawing/2014/main" id="{5EA1BF4D-8027-418C-957C-253DAE49906F}"/>
              </a:ext>
            </a:extLst>
          </p:cNvPr>
          <p:cNvSpPr/>
          <p:nvPr/>
        </p:nvSpPr>
        <p:spPr>
          <a:xfrm>
            <a:off x="4810398" y="6973427"/>
            <a:ext cx="26387107" cy="19617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департаментом аграрной политики Воронежской области объявления о проведении отбора на  Едином портале бюджетной системы Российской Федерации в информационно-телекоммуникационной сети «Интернет», а также в информационной системе «Портал Воронежской области в сети Интернет» на странице Департамента</a:t>
            </a:r>
          </a:p>
        </p:txBody>
      </p:sp>
      <p:sp>
        <p:nvSpPr>
          <p:cNvPr id="10" name="Прямоугольник 9">
            <a:extLst>
              <a:ext uri="{FF2B5EF4-FFF2-40B4-BE49-F238E27FC236}">
                <a16:creationId xmlns:a16="http://schemas.microsoft.com/office/drawing/2014/main" id="{5A91EA7F-9486-4D7D-A663-27381B9514E2}"/>
              </a:ext>
            </a:extLst>
          </p:cNvPr>
          <p:cNvSpPr/>
          <p:nvPr/>
        </p:nvSpPr>
        <p:spPr>
          <a:xfrm>
            <a:off x="4904420" y="9665885"/>
            <a:ext cx="26387107" cy="43678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Представление участником отбора в Департамент в срок, установленный Департаментом в объявлении о проведении отбора, заявки на участие в отборе по форме согласно приложению № 1 к Порядку с приложением документов, указанных в пункте 13 Порядка **</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Участник отбора имеет право подать документы в электронном виде посредством использования системы подачи заявок на получение субсидии «Личный кабинет» (https://lk-apk.govvrn.ru/lk/auth). В случае подачи заявок с прилагаемыми документами в электронном виде посредством использования системы подачи заявок на получение субсидии «Личный кабинет» такие заявки и документы должны быть подписаны электронной подписью руководителя участника отбора.</a:t>
            </a:r>
          </a:p>
          <a:p>
            <a:pPr algn="ctr"/>
            <a:r>
              <a:rPr lang="ru-RU" sz="3200" dirty="0">
                <a:latin typeface="Times New Roman" panose="02020603050405020304" pitchFamily="18" charset="0"/>
                <a:cs typeface="Times New Roman" panose="02020603050405020304" pitchFamily="18" charset="0"/>
              </a:rPr>
              <a:t>Участник отбора вправе в любое время отозвать поданную заявку, внести изменения в поданную заявку</a:t>
            </a:r>
          </a:p>
        </p:txBody>
      </p:sp>
      <p:sp>
        <p:nvSpPr>
          <p:cNvPr id="37" name="Прямоугольник 36">
            <a:extLst>
              <a:ext uri="{FF2B5EF4-FFF2-40B4-BE49-F238E27FC236}">
                <a16:creationId xmlns:a16="http://schemas.microsoft.com/office/drawing/2014/main" id="{5A7CE8C5-C2FC-43A3-AC13-6A3BE2371AD5}"/>
              </a:ext>
            </a:extLst>
          </p:cNvPr>
          <p:cNvSpPr/>
          <p:nvPr/>
        </p:nvSpPr>
        <p:spPr>
          <a:xfrm>
            <a:off x="11300299" y="14599375"/>
            <a:ext cx="14451394" cy="13476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Регистрация заявки Департаментом</a:t>
            </a:r>
          </a:p>
        </p:txBody>
      </p:sp>
      <p:sp>
        <p:nvSpPr>
          <p:cNvPr id="39" name="Прямоугольник 38">
            <a:extLst>
              <a:ext uri="{FF2B5EF4-FFF2-40B4-BE49-F238E27FC236}">
                <a16:creationId xmlns:a16="http://schemas.microsoft.com/office/drawing/2014/main" id="{6CACBCD1-C53C-45D8-8E96-FF73664A43CD}"/>
              </a:ext>
            </a:extLst>
          </p:cNvPr>
          <p:cNvSpPr/>
          <p:nvPr/>
        </p:nvSpPr>
        <p:spPr>
          <a:xfrm>
            <a:off x="11269792" y="16535215"/>
            <a:ext cx="14451394" cy="2157693"/>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ru-RU" dirty="0"/>
              <a:t> </a:t>
            </a:r>
          </a:p>
          <a:p>
            <a:pPr algn="ctr"/>
            <a:r>
              <a:rPr lang="ru-RU" sz="3200" dirty="0">
                <a:latin typeface="Times New Roman" panose="02020603050405020304" pitchFamily="18" charset="0"/>
                <a:cs typeface="Times New Roman" panose="02020603050405020304" pitchFamily="18" charset="0"/>
              </a:rPr>
              <a:t>Принятие Департаментом решения о принятии заявки к рассмотрению либо об отклонении заявки</a:t>
            </a:r>
          </a:p>
          <a:p>
            <a:pPr algn="ctr"/>
            <a:r>
              <a:rPr lang="ru-RU" sz="3200" dirty="0">
                <a:latin typeface="Times New Roman" panose="02020603050405020304" pitchFamily="18" charset="0"/>
                <a:cs typeface="Times New Roman" panose="02020603050405020304" pitchFamily="18" charset="0"/>
              </a:rPr>
              <a:t>(в срок, не превышающий 10 рабочих дней  с даты окончания приема заявок)</a:t>
            </a:r>
          </a:p>
        </p:txBody>
      </p:sp>
      <p:sp>
        <p:nvSpPr>
          <p:cNvPr id="46" name="Прямоугольник 45">
            <a:extLst>
              <a:ext uri="{FF2B5EF4-FFF2-40B4-BE49-F238E27FC236}">
                <a16:creationId xmlns:a16="http://schemas.microsoft.com/office/drawing/2014/main" id="{AE144DF1-5D21-4D94-A4D4-AFA47B16202D}"/>
              </a:ext>
            </a:extLst>
          </p:cNvPr>
          <p:cNvSpPr/>
          <p:nvPr/>
        </p:nvSpPr>
        <p:spPr>
          <a:xfrm>
            <a:off x="5658990" y="20992022"/>
            <a:ext cx="9027417"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заявки к рассмотрению </a:t>
            </a:r>
          </a:p>
        </p:txBody>
      </p:sp>
      <p:sp>
        <p:nvSpPr>
          <p:cNvPr id="47" name="Прямоугольник 46">
            <a:extLst>
              <a:ext uri="{FF2B5EF4-FFF2-40B4-BE49-F238E27FC236}">
                <a16:creationId xmlns:a16="http://schemas.microsoft.com/office/drawing/2014/main" id="{58CD2913-40E4-4780-AA6A-98DBD61F09F6}"/>
              </a:ext>
            </a:extLst>
          </p:cNvPr>
          <p:cNvSpPr/>
          <p:nvPr/>
        </p:nvSpPr>
        <p:spPr>
          <a:xfrm>
            <a:off x="26680886" y="18562863"/>
            <a:ext cx="7903027" cy="9515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Отклонение заявки</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Основаниями для отклонения заявки участника отбора на стадии рассмотрения и оценки заявок являются:</a:t>
            </a:r>
          </a:p>
          <a:p>
            <a:pPr algn="ctr"/>
            <a:r>
              <a:rPr lang="ru-RU" sz="3200" dirty="0">
                <a:latin typeface="Times New Roman" panose="02020603050405020304" pitchFamily="18" charset="0"/>
                <a:cs typeface="Times New Roman" panose="02020603050405020304" pitchFamily="18" charset="0"/>
              </a:rPr>
              <a:t>- несоответствие участника отбора требованиям, установленным пунктами 4,9 Порядка;</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заявок и документов требованиям к заявкам участников отбора, установленным в объявлении о проведении отбора;</a:t>
            </a:r>
          </a:p>
          <a:p>
            <a:pPr algn="ctr"/>
            <a:r>
              <a:rPr lang="ru-RU" sz="3200" dirty="0">
                <a:latin typeface="Times New Roman" panose="02020603050405020304" pitchFamily="18" charset="0"/>
                <a:cs typeface="Times New Roman" panose="02020603050405020304" pitchFamily="18" charset="0"/>
              </a:rPr>
              <a:t>- недостоверность представленной участником отбора информации, в том числе информации о месте нахождения и адресе юридического лица;</a:t>
            </a:r>
          </a:p>
          <a:p>
            <a:pPr algn="ctr"/>
            <a:r>
              <a:rPr lang="ru-RU" sz="3200" dirty="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p>
        </p:txBody>
      </p:sp>
      <p:sp>
        <p:nvSpPr>
          <p:cNvPr id="49" name="Прямоугольник 48">
            <a:extLst>
              <a:ext uri="{FF2B5EF4-FFF2-40B4-BE49-F238E27FC236}">
                <a16:creationId xmlns:a16="http://schemas.microsoft.com/office/drawing/2014/main" id="{89585078-1EC5-4E8A-8B93-B637977EDDE2}"/>
              </a:ext>
            </a:extLst>
          </p:cNvPr>
          <p:cNvSpPr/>
          <p:nvPr/>
        </p:nvSpPr>
        <p:spPr>
          <a:xfrm>
            <a:off x="26680885" y="29079679"/>
            <a:ext cx="7903027" cy="4408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a:t>
            </a:r>
          </a:p>
          <a:p>
            <a:pPr algn="ctr"/>
            <a:endParaRPr lang="ru-RU" sz="3200" dirty="0">
              <a:latin typeface="Times New Roman" panose="02020603050405020304" pitchFamily="18" charset="0"/>
              <a:cs typeface="Times New Roman" panose="02020603050405020304" pitchFamily="18" charset="0"/>
            </a:endParaRPr>
          </a:p>
        </p:txBody>
      </p:sp>
      <p:sp>
        <p:nvSpPr>
          <p:cNvPr id="50" name="Прямоугольник 49">
            <a:extLst>
              <a:ext uri="{FF2B5EF4-FFF2-40B4-BE49-F238E27FC236}">
                <a16:creationId xmlns:a16="http://schemas.microsoft.com/office/drawing/2014/main" id="{922587EF-6113-4648-8CC3-44C99236B388}"/>
              </a:ext>
            </a:extLst>
          </p:cNvPr>
          <p:cNvSpPr/>
          <p:nvPr/>
        </p:nvSpPr>
        <p:spPr>
          <a:xfrm>
            <a:off x="26680885" y="34689523"/>
            <a:ext cx="7903027" cy="38208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a:p>
            <a:pPr algn="ct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0003D915-ADFF-49BD-A6C3-4C493941A875}"/>
              </a:ext>
            </a:extLst>
          </p:cNvPr>
          <p:cNvSpPr/>
          <p:nvPr/>
        </p:nvSpPr>
        <p:spPr>
          <a:xfrm>
            <a:off x="5740634" y="24624798"/>
            <a:ext cx="9027417" cy="288887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Департаментом решения о предоставлении субсидии либо об отказе в ее предоставлении</a:t>
            </a:r>
          </a:p>
          <a:p>
            <a:pPr algn="ctr"/>
            <a:r>
              <a:rPr lang="ru-RU" sz="3200" dirty="0">
                <a:latin typeface="Times New Roman" panose="02020603050405020304" pitchFamily="18" charset="0"/>
                <a:cs typeface="Times New Roman" panose="02020603050405020304" pitchFamily="18" charset="0"/>
              </a:rPr>
              <a:t>(в срок, не превышающий 20 рабочих дней с даты окончания приема заявок)</a:t>
            </a:r>
          </a:p>
        </p:txBody>
      </p:sp>
      <p:sp>
        <p:nvSpPr>
          <p:cNvPr id="8" name="Прямоугольник 7">
            <a:extLst>
              <a:ext uri="{FF2B5EF4-FFF2-40B4-BE49-F238E27FC236}">
                <a16:creationId xmlns:a16="http://schemas.microsoft.com/office/drawing/2014/main" id="{E70B27A7-4ACA-47B9-8382-AB8A9E45309D}"/>
              </a:ext>
            </a:extLst>
          </p:cNvPr>
          <p:cNvSpPr/>
          <p:nvPr/>
        </p:nvSpPr>
        <p:spPr>
          <a:xfrm>
            <a:off x="11069070" y="29128028"/>
            <a:ext cx="10074730" cy="104502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Отказ в предоставлении субсидии</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Основаниями для отказа участнику отбора в предоставлении субсидии являются:</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документов требованиям, определенным в соответствии с пунктом 13 Порядка, или непредставление (представление не в полном объеме) указанных документов;</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представленной участником отбора информации;</a:t>
            </a:r>
          </a:p>
          <a:p>
            <a:pPr algn="ctr"/>
            <a:r>
              <a:rPr lang="ru-RU" sz="3200" dirty="0">
                <a:latin typeface="Times New Roman" panose="02020603050405020304" pitchFamily="18" charset="0"/>
                <a:cs typeface="Times New Roman" panose="02020603050405020304" pitchFamily="18" charset="0"/>
              </a:rPr>
              <a:t>- невыполнение целей и условий предоставления субсидии, установленных Порядком;</a:t>
            </a:r>
          </a:p>
          <a:p>
            <a:pPr algn="ctr"/>
            <a:r>
              <a:rPr lang="ru-RU" sz="3200" dirty="0">
                <a:latin typeface="Times New Roman" panose="02020603050405020304" pitchFamily="18" charset="0"/>
                <a:cs typeface="Times New Roman" panose="02020603050405020304" pitchFamily="18" charset="0"/>
              </a:rPr>
              <a:t>- отказ получателя субсидии от заключения Соглашения;</a:t>
            </a:r>
          </a:p>
          <a:p>
            <a:pPr algn="ctr"/>
            <a:r>
              <a:rPr lang="ru-RU" sz="3200" dirty="0">
                <a:latin typeface="Times New Roman" panose="02020603050405020304" pitchFamily="18" charset="0"/>
                <a:cs typeface="Times New Roman" panose="02020603050405020304" pitchFamily="18" charset="0"/>
              </a:rPr>
              <a:t>- уклонение получателя субсидии от заключения Соглашения в сроки, установленные пунктом 22 Порядка;</a:t>
            </a:r>
          </a:p>
          <a:p>
            <a:pPr algn="ctr"/>
            <a:r>
              <a:rPr lang="ru-RU" sz="3200" dirty="0">
                <a:latin typeface="Times New Roman" panose="02020603050405020304" pitchFamily="18" charset="0"/>
                <a:cs typeface="Times New Roman" panose="02020603050405020304" pitchFamily="18" charset="0"/>
              </a:rPr>
              <a:t>- отсутствие лимитов бюджетных обязательств на </a:t>
            </a:r>
            <a:r>
              <a:rPr lang="ru-RU" sz="3200">
                <a:latin typeface="Times New Roman" panose="02020603050405020304" pitchFamily="18" charset="0"/>
                <a:cs typeface="Times New Roman" panose="02020603050405020304" pitchFamily="18" charset="0"/>
              </a:rPr>
              <a:t>предоставление субсидии</a:t>
            </a:r>
            <a:endParaRPr lang="ru-RU" sz="3200" dirty="0">
              <a:latin typeface="Times New Roman" panose="02020603050405020304" pitchFamily="18" charset="0"/>
              <a:cs typeface="Times New Roman" panose="02020603050405020304" pitchFamily="18" charset="0"/>
            </a:endParaRPr>
          </a:p>
        </p:txBody>
      </p:sp>
      <p:sp>
        <p:nvSpPr>
          <p:cNvPr id="9" name="Прямоугольник 8">
            <a:extLst>
              <a:ext uri="{FF2B5EF4-FFF2-40B4-BE49-F238E27FC236}">
                <a16:creationId xmlns:a16="http://schemas.microsoft.com/office/drawing/2014/main" id="{AFD82481-D641-47F8-80E8-762EB6F34C7F}"/>
              </a:ext>
            </a:extLst>
          </p:cNvPr>
          <p:cNvSpPr/>
          <p:nvPr/>
        </p:nvSpPr>
        <p:spPr>
          <a:xfrm>
            <a:off x="11069070" y="45079856"/>
            <a:ext cx="10074730" cy="23839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p:txBody>
      </p:sp>
      <p:sp>
        <p:nvSpPr>
          <p:cNvPr id="11" name="Прямоугольник 10">
            <a:extLst>
              <a:ext uri="{FF2B5EF4-FFF2-40B4-BE49-F238E27FC236}">
                <a16:creationId xmlns:a16="http://schemas.microsoft.com/office/drawing/2014/main" id="{2A518B71-1668-4676-9EB8-6C261402CAC5}"/>
              </a:ext>
            </a:extLst>
          </p:cNvPr>
          <p:cNvSpPr/>
          <p:nvPr/>
        </p:nvSpPr>
        <p:spPr>
          <a:xfrm>
            <a:off x="1143001" y="29075056"/>
            <a:ext cx="7380514" cy="28888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Включение участника отбора в реестр получателей субсидии на оплату</a:t>
            </a:r>
          </a:p>
          <a:p>
            <a:pPr algn="ctr"/>
            <a:r>
              <a:rPr lang="ru-RU" sz="3200" dirty="0">
                <a:latin typeface="Times New Roman" panose="02020603050405020304" pitchFamily="18" charset="0"/>
                <a:cs typeface="Times New Roman" panose="02020603050405020304" pitchFamily="18" charset="0"/>
              </a:rPr>
              <a:t>Размер субсидии рассчитывается в соответствии с пунктом 19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12" name="Прямоугольник 11">
            <a:extLst>
              <a:ext uri="{FF2B5EF4-FFF2-40B4-BE49-F238E27FC236}">
                <a16:creationId xmlns:a16="http://schemas.microsoft.com/office/drawing/2014/main" id="{9F17C7CE-10F5-4C46-8FA1-DBB252C640D1}"/>
              </a:ext>
            </a:extLst>
          </p:cNvPr>
          <p:cNvSpPr/>
          <p:nvPr/>
        </p:nvSpPr>
        <p:spPr>
          <a:xfrm>
            <a:off x="1143001" y="37194421"/>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p:txBody>
      </p:sp>
      <p:sp>
        <p:nvSpPr>
          <p:cNvPr id="13" name="Прямоугольник 12">
            <a:extLst>
              <a:ext uri="{FF2B5EF4-FFF2-40B4-BE49-F238E27FC236}">
                <a16:creationId xmlns:a16="http://schemas.microsoft.com/office/drawing/2014/main" id="{A356C87D-E8B7-482C-AC02-83CE0FB91788}"/>
              </a:ext>
            </a:extLst>
          </p:cNvPr>
          <p:cNvSpPr/>
          <p:nvPr/>
        </p:nvSpPr>
        <p:spPr>
          <a:xfrm>
            <a:off x="1143001" y="40452285"/>
            <a:ext cx="7380514" cy="29721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Заключение Соглашения о предоставлении субсидии </a:t>
            </a:r>
          </a:p>
          <a:p>
            <a:pPr algn="ctr"/>
            <a:r>
              <a:rPr lang="ru-RU" sz="3200" dirty="0">
                <a:latin typeface="Times New Roman" panose="02020603050405020304" pitchFamily="18" charset="0"/>
                <a:cs typeface="Times New Roman" panose="02020603050405020304" pitchFamily="18" charset="0"/>
              </a:rPr>
              <a:t>(30 рабочих дней с даты окончания приема заявок) либо отказ участника отбора от заключения Соглашения</a:t>
            </a:r>
          </a:p>
          <a:p>
            <a:pPr algn="ctr"/>
            <a:endParaRPr lang="ru-RU" sz="3200" dirty="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FC53CE01-5A27-4FB8-80D3-84B9352AE7C3}"/>
              </a:ext>
            </a:extLst>
          </p:cNvPr>
          <p:cNvSpPr/>
          <p:nvPr/>
        </p:nvSpPr>
        <p:spPr>
          <a:xfrm>
            <a:off x="1175000" y="44094962"/>
            <a:ext cx="7380514" cy="23839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Перечисление субсидии</a:t>
            </a:r>
          </a:p>
          <a:p>
            <a:pPr algn="ctr"/>
            <a:r>
              <a:rPr lang="ru-RU" sz="3200" dirty="0">
                <a:latin typeface="Times New Roman" panose="02020603050405020304" pitchFamily="18" charset="0"/>
                <a:cs typeface="Times New Roman" panose="02020603050405020304" pitchFamily="18" charset="0"/>
              </a:rPr>
              <a:t>(не позднее 10-го рабочего дня, следующего за днем принятия решения о предоставлении субсидии)</a:t>
            </a:r>
          </a:p>
        </p:txBody>
      </p:sp>
      <p:sp>
        <p:nvSpPr>
          <p:cNvPr id="17" name="Прямоугольник 16">
            <a:extLst>
              <a:ext uri="{FF2B5EF4-FFF2-40B4-BE49-F238E27FC236}">
                <a16:creationId xmlns:a16="http://schemas.microsoft.com/office/drawing/2014/main" id="{6A82C3D3-0647-44E1-AE9B-1AB767185693}"/>
              </a:ext>
            </a:extLst>
          </p:cNvPr>
          <p:cNvSpPr/>
          <p:nvPr/>
        </p:nvSpPr>
        <p:spPr>
          <a:xfrm>
            <a:off x="1143001" y="47149453"/>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Предоставление получателем субсидии отчета о достижении значений результатов предоставления субсидии </a:t>
            </a:r>
          </a:p>
          <a:p>
            <a:pPr algn="ctr"/>
            <a:r>
              <a:rPr lang="ru-RU" sz="3200" dirty="0">
                <a:latin typeface="Times New Roman" panose="02020603050405020304" pitchFamily="18" charset="0"/>
                <a:cs typeface="Times New Roman" panose="02020603050405020304" pitchFamily="18" charset="0"/>
              </a:rPr>
              <a:t>(в срок до 01 марта года, следующего за годом получения субсидии) </a:t>
            </a:r>
          </a:p>
        </p:txBody>
      </p:sp>
      <p:sp>
        <p:nvSpPr>
          <p:cNvPr id="18" name="Стрелка: вправо 17">
            <a:extLst>
              <a:ext uri="{FF2B5EF4-FFF2-40B4-BE49-F238E27FC236}">
                <a16:creationId xmlns:a16="http://schemas.microsoft.com/office/drawing/2014/main" id="{8B96C6C3-B25A-4B13-A9F2-E7BDA845C788}"/>
              </a:ext>
            </a:extLst>
          </p:cNvPr>
          <p:cNvSpPr/>
          <p:nvPr/>
        </p:nvSpPr>
        <p:spPr>
          <a:xfrm>
            <a:off x="8552771" y="41656662"/>
            <a:ext cx="947056" cy="1364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a:extLst>
              <a:ext uri="{FF2B5EF4-FFF2-40B4-BE49-F238E27FC236}">
                <a16:creationId xmlns:a16="http://schemas.microsoft.com/office/drawing/2014/main" id="{B774B656-58C7-4B9B-AAAC-AB9F987C0024}"/>
              </a:ext>
            </a:extLst>
          </p:cNvPr>
          <p:cNvSpPr/>
          <p:nvPr/>
        </p:nvSpPr>
        <p:spPr>
          <a:xfrm>
            <a:off x="18097972" y="6322752"/>
            <a:ext cx="45719" cy="547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a:extLst>
              <a:ext uri="{FF2B5EF4-FFF2-40B4-BE49-F238E27FC236}">
                <a16:creationId xmlns:a16="http://schemas.microsoft.com/office/drawing/2014/main" id="{0A48571C-47B7-4636-B6E7-A182C488242C}"/>
              </a:ext>
            </a:extLst>
          </p:cNvPr>
          <p:cNvSpPr/>
          <p:nvPr/>
        </p:nvSpPr>
        <p:spPr>
          <a:xfrm>
            <a:off x="18120832" y="9038641"/>
            <a:ext cx="45719" cy="65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низ 22">
            <a:extLst>
              <a:ext uri="{FF2B5EF4-FFF2-40B4-BE49-F238E27FC236}">
                <a16:creationId xmlns:a16="http://schemas.microsoft.com/office/drawing/2014/main" id="{31886BD2-7A88-49FC-8F68-6CFE1ABDCDB7}"/>
              </a:ext>
            </a:extLst>
          </p:cNvPr>
          <p:cNvSpPr/>
          <p:nvPr/>
        </p:nvSpPr>
        <p:spPr>
          <a:xfrm>
            <a:off x="18067496" y="14082092"/>
            <a:ext cx="45719" cy="4876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a:extLst>
              <a:ext uri="{FF2B5EF4-FFF2-40B4-BE49-F238E27FC236}">
                <a16:creationId xmlns:a16="http://schemas.microsoft.com/office/drawing/2014/main" id="{E89C4D1B-FD9B-4CF0-9866-1B34F4FA1F3C}"/>
              </a:ext>
            </a:extLst>
          </p:cNvPr>
          <p:cNvSpPr/>
          <p:nvPr/>
        </p:nvSpPr>
        <p:spPr>
          <a:xfrm>
            <a:off x="18075113" y="16032180"/>
            <a:ext cx="45719" cy="4147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низ 27">
            <a:extLst>
              <a:ext uri="{FF2B5EF4-FFF2-40B4-BE49-F238E27FC236}">
                <a16:creationId xmlns:a16="http://schemas.microsoft.com/office/drawing/2014/main" id="{95DAC2AC-5742-4049-86A2-E928FB22C05B}"/>
              </a:ext>
            </a:extLst>
          </p:cNvPr>
          <p:cNvSpPr/>
          <p:nvPr/>
        </p:nvSpPr>
        <p:spPr>
          <a:xfrm>
            <a:off x="10126979" y="23603603"/>
            <a:ext cx="45719" cy="9242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трелка: вниз 32">
            <a:extLst>
              <a:ext uri="{FF2B5EF4-FFF2-40B4-BE49-F238E27FC236}">
                <a16:creationId xmlns:a16="http://schemas.microsoft.com/office/drawing/2014/main" id="{6071A923-2A70-4B99-8557-189B4EF522C4}"/>
              </a:ext>
            </a:extLst>
          </p:cNvPr>
          <p:cNvSpPr/>
          <p:nvPr/>
        </p:nvSpPr>
        <p:spPr>
          <a:xfrm flipH="1">
            <a:off x="16119565" y="39626665"/>
            <a:ext cx="108616" cy="9271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трелка: вниз 33">
            <a:extLst>
              <a:ext uri="{FF2B5EF4-FFF2-40B4-BE49-F238E27FC236}">
                <a16:creationId xmlns:a16="http://schemas.microsoft.com/office/drawing/2014/main" id="{C75DF590-1516-44AB-B9A5-B5507A7AF1F4}"/>
              </a:ext>
            </a:extLst>
          </p:cNvPr>
          <p:cNvSpPr/>
          <p:nvPr/>
        </p:nvSpPr>
        <p:spPr>
          <a:xfrm flipH="1">
            <a:off x="4449278" y="36611920"/>
            <a:ext cx="91437" cy="6054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трелка: вниз 34">
            <a:extLst>
              <a:ext uri="{FF2B5EF4-FFF2-40B4-BE49-F238E27FC236}">
                <a16:creationId xmlns:a16="http://schemas.microsoft.com/office/drawing/2014/main" id="{37CFA3E3-11EF-43E8-AA7E-632302631A84}"/>
              </a:ext>
            </a:extLst>
          </p:cNvPr>
          <p:cNvSpPr/>
          <p:nvPr/>
        </p:nvSpPr>
        <p:spPr>
          <a:xfrm>
            <a:off x="4506164" y="39709022"/>
            <a:ext cx="45719" cy="7258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Стрелка: вниз 37">
            <a:extLst>
              <a:ext uri="{FF2B5EF4-FFF2-40B4-BE49-F238E27FC236}">
                <a16:creationId xmlns:a16="http://schemas.microsoft.com/office/drawing/2014/main" id="{DE353881-F4C6-45B5-ABE0-6C80C2D306E6}"/>
              </a:ext>
            </a:extLst>
          </p:cNvPr>
          <p:cNvSpPr/>
          <p:nvPr/>
        </p:nvSpPr>
        <p:spPr>
          <a:xfrm>
            <a:off x="4506165" y="46496312"/>
            <a:ext cx="45719" cy="6531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Стрелка: вниз 40">
            <a:extLst>
              <a:ext uri="{FF2B5EF4-FFF2-40B4-BE49-F238E27FC236}">
                <a16:creationId xmlns:a16="http://schemas.microsoft.com/office/drawing/2014/main" id="{23AE8F03-CEF2-4803-8FB0-434E113CBDE5}"/>
              </a:ext>
            </a:extLst>
          </p:cNvPr>
          <p:cNvSpPr/>
          <p:nvPr/>
        </p:nvSpPr>
        <p:spPr>
          <a:xfrm rot="5400000">
            <a:off x="5072095" y="25595805"/>
            <a:ext cx="45719" cy="1245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низ 41">
            <a:extLst>
              <a:ext uri="{FF2B5EF4-FFF2-40B4-BE49-F238E27FC236}">
                <a16:creationId xmlns:a16="http://schemas.microsoft.com/office/drawing/2014/main" id="{2382AEB2-DFE4-425A-AF5B-E5C05C9B3D3E}"/>
              </a:ext>
            </a:extLst>
          </p:cNvPr>
          <p:cNvSpPr/>
          <p:nvPr/>
        </p:nvSpPr>
        <p:spPr>
          <a:xfrm>
            <a:off x="4449277" y="26241483"/>
            <a:ext cx="45719" cy="27689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Стрелка: вправо 42">
            <a:extLst>
              <a:ext uri="{FF2B5EF4-FFF2-40B4-BE49-F238E27FC236}">
                <a16:creationId xmlns:a16="http://schemas.microsoft.com/office/drawing/2014/main" id="{F47905F9-5029-4CFB-BC4C-C6D3C870C9F6}"/>
              </a:ext>
            </a:extLst>
          </p:cNvPr>
          <p:cNvSpPr/>
          <p:nvPr/>
        </p:nvSpPr>
        <p:spPr>
          <a:xfrm>
            <a:off x="14813770" y="26218624"/>
            <a:ext cx="141441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Стрелка: вниз 43">
            <a:extLst>
              <a:ext uri="{FF2B5EF4-FFF2-40B4-BE49-F238E27FC236}">
                <a16:creationId xmlns:a16="http://schemas.microsoft.com/office/drawing/2014/main" id="{2BA274C7-A709-495D-9779-631D2489CD12}"/>
              </a:ext>
            </a:extLst>
          </p:cNvPr>
          <p:cNvSpPr/>
          <p:nvPr/>
        </p:nvSpPr>
        <p:spPr>
          <a:xfrm flipH="1">
            <a:off x="16146311" y="26264343"/>
            <a:ext cx="127590" cy="28153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Стрелка: вниз 44">
            <a:extLst>
              <a:ext uri="{FF2B5EF4-FFF2-40B4-BE49-F238E27FC236}">
                <a16:creationId xmlns:a16="http://schemas.microsoft.com/office/drawing/2014/main" id="{F959A653-6FEF-4092-AD16-B4E9ECFD2A68}"/>
              </a:ext>
            </a:extLst>
          </p:cNvPr>
          <p:cNvSpPr/>
          <p:nvPr/>
        </p:nvSpPr>
        <p:spPr>
          <a:xfrm>
            <a:off x="10106904" y="17786555"/>
            <a:ext cx="45719" cy="31551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право 50">
            <a:extLst>
              <a:ext uri="{FF2B5EF4-FFF2-40B4-BE49-F238E27FC236}">
                <a16:creationId xmlns:a16="http://schemas.microsoft.com/office/drawing/2014/main" id="{1E38F44B-AE35-476A-A20C-49B0BAEC66EB}"/>
              </a:ext>
            </a:extLst>
          </p:cNvPr>
          <p:cNvSpPr/>
          <p:nvPr/>
        </p:nvSpPr>
        <p:spPr>
          <a:xfrm rot="10800000">
            <a:off x="10126979" y="17685021"/>
            <a:ext cx="1025436" cy="47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Стрелка: вправо 51">
            <a:extLst>
              <a:ext uri="{FF2B5EF4-FFF2-40B4-BE49-F238E27FC236}">
                <a16:creationId xmlns:a16="http://schemas.microsoft.com/office/drawing/2014/main" id="{C3499973-C509-4348-BA77-31F20C6EA8EF}"/>
              </a:ext>
            </a:extLst>
          </p:cNvPr>
          <p:cNvSpPr/>
          <p:nvPr/>
        </p:nvSpPr>
        <p:spPr>
          <a:xfrm>
            <a:off x="25596667" y="17685021"/>
            <a:ext cx="510551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Стрелка: вниз 52">
            <a:extLst>
              <a:ext uri="{FF2B5EF4-FFF2-40B4-BE49-F238E27FC236}">
                <a16:creationId xmlns:a16="http://schemas.microsoft.com/office/drawing/2014/main" id="{646BB351-C4A7-4055-A91E-36EB5F12004A}"/>
              </a:ext>
            </a:extLst>
          </p:cNvPr>
          <p:cNvSpPr/>
          <p:nvPr/>
        </p:nvSpPr>
        <p:spPr>
          <a:xfrm>
            <a:off x="30610744" y="28078577"/>
            <a:ext cx="45719" cy="10011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Стрелка: вниз 53">
            <a:extLst>
              <a:ext uri="{FF2B5EF4-FFF2-40B4-BE49-F238E27FC236}">
                <a16:creationId xmlns:a16="http://schemas.microsoft.com/office/drawing/2014/main" id="{9AD41E40-2D62-44C6-A0E5-8F0885B698B8}"/>
              </a:ext>
            </a:extLst>
          </p:cNvPr>
          <p:cNvSpPr/>
          <p:nvPr/>
        </p:nvSpPr>
        <p:spPr>
          <a:xfrm>
            <a:off x="30656463" y="33488393"/>
            <a:ext cx="45719" cy="1201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Стрелка: вниз 54">
            <a:extLst>
              <a:ext uri="{FF2B5EF4-FFF2-40B4-BE49-F238E27FC236}">
                <a16:creationId xmlns:a16="http://schemas.microsoft.com/office/drawing/2014/main" id="{4E8CCB51-E239-4322-BB4E-0B1116F25677}"/>
              </a:ext>
            </a:extLst>
          </p:cNvPr>
          <p:cNvSpPr/>
          <p:nvPr/>
        </p:nvSpPr>
        <p:spPr>
          <a:xfrm>
            <a:off x="30654987" y="17655392"/>
            <a:ext cx="45719" cy="8605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a:extLst>
              <a:ext uri="{FF2B5EF4-FFF2-40B4-BE49-F238E27FC236}">
                <a16:creationId xmlns:a16="http://schemas.microsoft.com/office/drawing/2014/main" id="{1645688B-BF26-49E0-B10A-0BE80773A748}"/>
              </a:ext>
            </a:extLst>
          </p:cNvPr>
          <p:cNvSpPr/>
          <p:nvPr/>
        </p:nvSpPr>
        <p:spPr>
          <a:xfrm>
            <a:off x="11069070" y="40553766"/>
            <a:ext cx="10074730" cy="33779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a:t>
            </a:r>
          </a:p>
        </p:txBody>
      </p:sp>
      <p:sp>
        <p:nvSpPr>
          <p:cNvPr id="15" name="Стрелка: вниз 14">
            <a:extLst>
              <a:ext uri="{FF2B5EF4-FFF2-40B4-BE49-F238E27FC236}">
                <a16:creationId xmlns:a16="http://schemas.microsoft.com/office/drawing/2014/main" id="{9D4A2C88-0CD3-46B2-8BD9-1820BFC81D03}"/>
              </a:ext>
            </a:extLst>
          </p:cNvPr>
          <p:cNvSpPr/>
          <p:nvPr/>
        </p:nvSpPr>
        <p:spPr>
          <a:xfrm>
            <a:off x="16100590" y="43931726"/>
            <a:ext cx="45721" cy="114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a:extLst>
              <a:ext uri="{FF2B5EF4-FFF2-40B4-BE49-F238E27FC236}">
                <a16:creationId xmlns:a16="http://schemas.microsoft.com/office/drawing/2014/main" id="{0125DF06-9DA5-4F0B-A8F6-8E52662A2C73}"/>
              </a:ext>
            </a:extLst>
          </p:cNvPr>
          <p:cNvSpPr/>
          <p:nvPr/>
        </p:nvSpPr>
        <p:spPr>
          <a:xfrm>
            <a:off x="1143001" y="32602028"/>
            <a:ext cx="7334795" cy="3977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a:t>
            </a:r>
          </a:p>
        </p:txBody>
      </p:sp>
      <p:sp>
        <p:nvSpPr>
          <p:cNvPr id="19" name="Стрелка: вниз 18">
            <a:extLst>
              <a:ext uri="{FF2B5EF4-FFF2-40B4-BE49-F238E27FC236}">
                <a16:creationId xmlns:a16="http://schemas.microsoft.com/office/drawing/2014/main" id="{1E202DDB-268C-49EF-AC93-E6487E12A837}"/>
              </a:ext>
            </a:extLst>
          </p:cNvPr>
          <p:cNvSpPr/>
          <p:nvPr/>
        </p:nvSpPr>
        <p:spPr>
          <a:xfrm flipH="1">
            <a:off x="4403558" y="31963930"/>
            <a:ext cx="45719" cy="595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низ 21">
            <a:extLst>
              <a:ext uri="{FF2B5EF4-FFF2-40B4-BE49-F238E27FC236}">
                <a16:creationId xmlns:a16="http://schemas.microsoft.com/office/drawing/2014/main" id="{357D43C4-E154-4C07-BD7C-CF72205E2276}"/>
              </a:ext>
            </a:extLst>
          </p:cNvPr>
          <p:cNvSpPr/>
          <p:nvPr/>
        </p:nvSpPr>
        <p:spPr>
          <a:xfrm rot="10800000">
            <a:off x="9429362" y="36312177"/>
            <a:ext cx="91439" cy="54754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право 24">
            <a:extLst>
              <a:ext uri="{FF2B5EF4-FFF2-40B4-BE49-F238E27FC236}">
                <a16:creationId xmlns:a16="http://schemas.microsoft.com/office/drawing/2014/main" id="{B4374ED7-6D4A-4AF1-AFD8-0605CDA39993}"/>
              </a:ext>
            </a:extLst>
          </p:cNvPr>
          <p:cNvSpPr/>
          <p:nvPr/>
        </p:nvSpPr>
        <p:spPr>
          <a:xfrm>
            <a:off x="9499827" y="36249428"/>
            <a:ext cx="1526556" cy="1254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низ 25">
            <a:extLst>
              <a:ext uri="{FF2B5EF4-FFF2-40B4-BE49-F238E27FC236}">
                <a16:creationId xmlns:a16="http://schemas.microsoft.com/office/drawing/2014/main" id="{627ADC15-93BB-4783-AA9A-3BABAE67173A}"/>
              </a:ext>
            </a:extLst>
          </p:cNvPr>
          <p:cNvSpPr/>
          <p:nvPr/>
        </p:nvSpPr>
        <p:spPr>
          <a:xfrm>
            <a:off x="4472135" y="43424443"/>
            <a:ext cx="68580" cy="6705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4682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F69B7055-C258-4481-B531-4DEC7FA90DD8}"/>
              </a:ext>
            </a:extLst>
          </p:cNvPr>
          <p:cNvSpPr/>
          <p:nvPr/>
        </p:nvSpPr>
        <p:spPr>
          <a:xfrm>
            <a:off x="2074988" y="8141110"/>
            <a:ext cx="32196503" cy="11415251"/>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 * Требования к участникам отбора, которым должен соответствовать участник отбора на дату подачи заявки на участие в отборе:</a:t>
            </a:r>
          </a:p>
          <a:p>
            <a:pPr algn="ctr"/>
            <a:r>
              <a:rPr lang="ru-RU" sz="3200" dirty="0">
                <a:latin typeface="Times New Roman" panose="02020603050405020304" pitchFamily="18" charset="0"/>
                <a:cs typeface="Times New Roman" panose="02020603050405020304" pitchFamily="18" charset="0"/>
              </a:rPr>
              <a:t>а) участник отбора понес затраты в текущем году, а также в году, предшествующем году подачи документов, на производство масличных культур, их первичную и последующую (промышленную) переработку;</a:t>
            </a:r>
          </a:p>
          <a:p>
            <a:pPr algn="ctr"/>
            <a:r>
              <a:rPr lang="ru-RU" sz="3200" dirty="0">
                <a:latin typeface="Times New Roman" panose="02020603050405020304" pitchFamily="18" charset="0"/>
                <a:cs typeface="Times New Roman" panose="02020603050405020304" pitchFamily="18" charset="0"/>
              </a:rPr>
              <a:t>б) у участника отбора должна отсутствовать неисполненная обязанность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a:t>
            </a:r>
          </a:p>
          <a:p>
            <a:pPr algn="ctr"/>
            <a:r>
              <a:rPr lang="ru-RU" sz="3200" dirty="0">
                <a:latin typeface="Times New Roman" panose="02020603050405020304" pitchFamily="18" charset="0"/>
                <a:cs typeface="Times New Roman" panose="02020603050405020304" pitchFamily="18" charset="0"/>
              </a:rPr>
              <a:t>в) у участника отбора должна отсутствовать просроченная задолженность по возврату в бюджет Воронежской области субсидий, бюджетных инвестиций, предоставленных в том числе в соответствии с иными правовыми актами, а также иная просроченная (неурегулированная) задолженность по денежным обязательствам перед Воронежской областью;</a:t>
            </a:r>
          </a:p>
          <a:p>
            <a:pPr algn="ctr"/>
            <a:r>
              <a:rPr lang="ru-RU" sz="3200" dirty="0">
                <a:latin typeface="Times New Roman" panose="02020603050405020304" pitchFamily="18" charset="0"/>
                <a:cs typeface="Times New Roman" panose="02020603050405020304" pitchFamily="18" charset="0"/>
              </a:rPr>
              <a:t>г) участники отбора - юридические лица не должны находиться в процессе реорганизации (за исключением реорганизации в форме присоединения к юридическому лицу, являющемуся участником отбора, другого юридического лица), ликвидации, в отношении них не введена процедура банкротства, деятельность участника отбора не приостановлена в порядке, предусмотренном законодательством Российской Федерации, а участники отбора - индивидуальные предприниматели не должны прекратить деятельность в качестве индивидуального предпринимателя;</a:t>
            </a:r>
          </a:p>
          <a:p>
            <a:pPr algn="ctr"/>
            <a:r>
              <a:rPr lang="ru-RU" sz="3200" dirty="0">
                <a:latin typeface="Times New Roman" panose="02020603050405020304" pitchFamily="18" charset="0"/>
                <a:cs typeface="Times New Roman" panose="02020603050405020304" pitchFamily="18" charset="0"/>
              </a:rPr>
              <a:t>д) в реестре дисквалифицированных лиц отсутствуют сведения о дисквалифицированных руководителе, членах коллегиального исполнительного органа, лице, исполняющем функции единоличного исполнительного органа, или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dirty="0">
                <a:latin typeface="Times New Roman" panose="02020603050405020304" pitchFamily="18" charset="0"/>
                <a:cs typeface="Times New Roman" panose="02020603050405020304" pitchFamily="18" charset="0"/>
              </a:rPr>
              <a:t>е) участник отбора не должен являться иностранным юридическим лицом, а также российским юридическим лицом, в уставном (складочном) капитале которого доля участия иностранных юридических лиц, местом регистрации которых является государство или территория, включенные в утвержденный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(офшорные зоны), в совокупности превышает 50 процентов;</a:t>
            </a:r>
          </a:p>
          <a:p>
            <a:pPr algn="ctr"/>
            <a:r>
              <a:rPr lang="ru-RU" sz="3200" dirty="0">
                <a:latin typeface="Times New Roman" panose="02020603050405020304" pitchFamily="18" charset="0"/>
                <a:cs typeface="Times New Roman" panose="02020603050405020304" pitchFamily="18" charset="0"/>
              </a:rPr>
              <a:t>ж) участник отбора не должен получать средства из бюджета Воронежской области на основании иных нормативных правовых актов Воронежской области на цели, установленные пунктом 2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B1927793-A2A3-45A7-84CB-FE8627632E21}"/>
              </a:ext>
            </a:extLst>
          </p:cNvPr>
          <p:cNvSpPr/>
          <p:nvPr/>
        </p:nvSpPr>
        <p:spPr>
          <a:xfrm>
            <a:off x="2074987" y="21237677"/>
            <a:ext cx="32196503" cy="17108131"/>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 Участник отбора одновременно с представлением заявки представляет в Департамент следующие документы:</a:t>
            </a:r>
          </a:p>
          <a:p>
            <a:pPr algn="ctr"/>
            <a:r>
              <a:rPr lang="ru-RU" sz="3200" dirty="0">
                <a:latin typeface="Times New Roman" panose="02020603050405020304" pitchFamily="18" charset="0"/>
                <a:cs typeface="Times New Roman" panose="02020603050405020304" pitchFamily="18" charset="0"/>
              </a:rPr>
              <a:t>- расчет размера средств на возмещение части затрат по форме согласно приложению № 2 к Порядку;</a:t>
            </a:r>
          </a:p>
          <a:p>
            <a:pPr algn="ctr"/>
            <a:r>
              <a:rPr lang="ru-RU" sz="3200" dirty="0">
                <a:latin typeface="Times New Roman" panose="02020603050405020304" pitchFamily="18" charset="0"/>
                <a:cs typeface="Times New Roman" panose="02020603050405020304" pitchFamily="18" charset="0"/>
              </a:rPr>
              <a:t>- сведения о размере посевных площадей за текущий год, занятых сельскохозяйственными культурами по видам культур (по форме федерального статистического наблюдения № 4-СХ «Сведения об итогах сева под урожай» (для юридических лиц, осуществляющих сельскохозяйственную деятельность (кроме субъектов малого предпринимательства и крестьянских (фермерских) хозяйств)) или по форме федерального статистического наблюдения № 1-фермер»Сведения об итогах сева под урожай» (для юридических лиц - субъектов малого предпринимательства, основным видом деятельности которых является сельскохозяйственная деятельность, и крестьянских (фермерских) хозяйств, имеющих посевы масличных культур));</a:t>
            </a:r>
          </a:p>
          <a:p>
            <a:pPr marL="457200" indent="-457200" algn="ctr">
              <a:buFontTx/>
              <a:buChar char="-"/>
            </a:pPr>
            <a:r>
              <a:rPr lang="ru-RU" sz="3200" dirty="0">
                <a:latin typeface="Times New Roman" panose="02020603050405020304" pitchFamily="18" charset="0"/>
                <a:cs typeface="Times New Roman" panose="02020603050405020304" pitchFamily="18" charset="0"/>
              </a:rPr>
              <a:t>сведения по форме федерального статистического наблюдения № 29-СХ «Сведения о сборе урожая сельскохозяйственных культур» (для юридических лиц, осуществляющих сельскохозяйственную деятельность (кроме субъектов малого предпринимательства и крестьянских (фермерских) хозяйств)) или по форме федерального статистического наблюдения № 2-фермер «Сведения о сборе урожая сельскохозяйственных культур» (для юридических лиц - субъектов малого предпринимательства, основным видом деятельности которых является сельскохозяйственная деятельность, и крестьянских (фермерских) хозяйств, имеющих посевы сельскохозяйственных культур) за год, предшествующий году подачи документов;</a:t>
            </a:r>
          </a:p>
          <a:p>
            <a:pPr marL="457200" indent="-457200" algn="ctr">
              <a:buFontTx/>
              <a:buChar char="-"/>
            </a:pPr>
            <a:r>
              <a:rPr lang="ru-RU" sz="3200" dirty="0">
                <a:latin typeface="Times New Roman" panose="02020603050405020304" pitchFamily="18" charset="0"/>
                <a:cs typeface="Times New Roman" panose="02020603050405020304" pitchFamily="18" charset="0"/>
              </a:rPr>
              <a:t>акт выполненных работ по внесению удобрений при производстве масличных культур по форме согласно приложению № 3 к Порядку;</a:t>
            </a:r>
          </a:p>
          <a:p>
            <a:pPr marL="457200" indent="-457200" algn="ctr">
              <a:buFontTx/>
              <a:buChar char="-"/>
            </a:pPr>
            <a:r>
              <a:rPr lang="ru-RU" sz="3200" dirty="0">
                <a:latin typeface="Times New Roman" panose="02020603050405020304" pitchFamily="18" charset="0"/>
                <a:cs typeface="Times New Roman" panose="02020603050405020304" pitchFamily="18" charset="0"/>
              </a:rPr>
              <a:t>сведения, подтверждающие приобретение семян масличных культур, по форме согласно приложению № 4 к Порядку, копию платежных документов, подтверждающих приобретение семян, заверенные участником отбора;</a:t>
            </a:r>
          </a:p>
          <a:p>
            <a:pPr marL="457200" indent="-457200" algn="ctr">
              <a:buFontTx/>
              <a:buChar char="-"/>
            </a:pPr>
            <a:r>
              <a:rPr lang="ru-RU" sz="3200" dirty="0">
                <a:latin typeface="Times New Roman" panose="02020603050405020304" pitchFamily="18" charset="0"/>
                <a:cs typeface="Times New Roman" panose="02020603050405020304" pitchFamily="18" charset="0"/>
              </a:rPr>
              <a:t>реестр документов на реализацию и (или) отгрузку на собственную переработку масличных культур по форме согласно приложению № 5 к Порядку;</a:t>
            </a:r>
          </a:p>
          <a:p>
            <a:pPr algn="ctr"/>
            <a:r>
              <a:rPr lang="ru-RU" sz="3200" dirty="0">
                <a:latin typeface="Times New Roman" panose="02020603050405020304" pitchFamily="18" charset="0"/>
                <a:cs typeface="Times New Roman" panose="02020603050405020304" pitchFamily="18" charset="0"/>
              </a:rPr>
              <a:t>- реестр затрат на производство масличных культур по форме согласно приложению № 6 к Порядку;</a:t>
            </a:r>
          </a:p>
          <a:p>
            <a:pPr algn="ctr"/>
            <a:r>
              <a:rPr lang="ru-RU" sz="3200" dirty="0">
                <a:latin typeface="Times New Roman" panose="02020603050405020304" pitchFamily="18" charset="0"/>
                <a:cs typeface="Times New Roman" panose="02020603050405020304" pitchFamily="18" charset="0"/>
              </a:rPr>
              <a:t>- отчетность о финансово-экономическом состоянии участника отбора за год, предшествующий году получения субсидии, по форме, утвержденной Департаментом (за исключением крестьянских (фермерских) хозяйств, поставленных на учет в налоговых органах и начавших свою производственную деятельность в отчетном финансовому году или году получения субсидии), в случае отсутствия отчетности в Департаменте;</a:t>
            </a:r>
          </a:p>
          <a:p>
            <a:pPr algn="ctr"/>
            <a:r>
              <a:rPr lang="ru-RU" sz="3200" dirty="0">
                <a:latin typeface="Times New Roman" panose="02020603050405020304" pitchFamily="18" charset="0"/>
                <a:cs typeface="Times New Roman" panose="02020603050405020304" pitchFamily="18" charset="0"/>
              </a:rPr>
              <a:t>- сведения о руководителе, членах коллегиального исполнительного органа, лице, исполняющем функции единоличного исполнительного органа, и главном бухгалтере участника отбора, являющегося юридическим лицом, об индивидуальном предпринимателе, являющемся участником отбора.</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Копии документов, указанных в настоящем пункте, заверяются участником отбора либо уполномоченным должностным лицом и скрепляются печатью (при наличии). В случае если документы заверены уполномоченным лицом, предоставляются доверенность и ее копия или иной документ, подтверждающий полномочия уполномоченного лица на заверение документов, указанных в настоящем пункте.</a:t>
            </a:r>
          </a:p>
        </p:txBody>
      </p:sp>
      <p:sp>
        <p:nvSpPr>
          <p:cNvPr id="2" name="Прямоугольник 1">
            <a:extLst>
              <a:ext uri="{FF2B5EF4-FFF2-40B4-BE49-F238E27FC236}">
                <a16:creationId xmlns:a16="http://schemas.microsoft.com/office/drawing/2014/main" id="{9FF74AF0-9C9F-40D3-9EAA-8D13D1311498}"/>
              </a:ext>
            </a:extLst>
          </p:cNvPr>
          <p:cNvSpPr/>
          <p:nvPr/>
        </p:nvSpPr>
        <p:spPr>
          <a:xfrm>
            <a:off x="2074987" y="2453268"/>
            <a:ext cx="32196505" cy="400652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Целью предоставления субсидии является стимулирование увеличения производства масличных культур путем возмещения части затрат (без учета налога на добавленную стоимость) на производство масличных культур, возникающих при реализации регионального проекта «Экспорт продукции АПК».</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Для получателей субсидии, использующих право на освобождение от исполнения обязанностей налогоплательщика, связанных с исчислением и уплатой налога на добавленную стоимость, возмещение части затрат осуществляется исходя из суммы расходов на приобретение товаров (работ, услуг), включая сумму налога на добавленную стоимость.</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080782"/>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1017</TotalTime>
  <Words>1763</Words>
  <Application>Microsoft Office PowerPoint</Application>
  <PresentationFormat>Произвольный</PresentationFormat>
  <Paragraphs>83</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Светличный Максим Владимирович</dc:creator>
  <cp:lastModifiedBy>Куркина Людмила Анатольевна</cp:lastModifiedBy>
  <cp:revision>88</cp:revision>
  <cp:lastPrinted>2021-08-11T09:50:44Z</cp:lastPrinted>
  <dcterms:created xsi:type="dcterms:W3CDTF">2021-08-10T14:20:26Z</dcterms:created>
  <dcterms:modified xsi:type="dcterms:W3CDTF">2021-09-29T13:34:16Z</dcterms:modified>
</cp:coreProperties>
</file>